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900" b="0" i="0">
                <a:solidFill>
                  <a:schemeClr val="bg1"/>
                </a:solidFill>
                <a:latin typeface="Source Serif 4"/>
                <a:cs typeface="Source Serif 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900" b="0" i="0">
                <a:solidFill>
                  <a:schemeClr val="bg1"/>
                </a:solidFill>
                <a:latin typeface="Source Serif 4"/>
                <a:cs typeface="Source Serif 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900" b="0" i="0">
                <a:solidFill>
                  <a:schemeClr val="bg1"/>
                </a:solidFill>
                <a:latin typeface="Source Serif 4"/>
                <a:cs typeface="Source Serif 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90857" y="3057566"/>
            <a:ext cx="5681980" cy="54933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900" b="0" i="0">
                <a:solidFill>
                  <a:schemeClr val="bg1"/>
                </a:solidFill>
                <a:latin typeface="Source Serif 4"/>
                <a:cs typeface="Source Serif 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69493" y="3720555"/>
            <a:ext cx="10349013" cy="2603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900" b="0" i="0">
                <a:solidFill>
                  <a:schemeClr val="bg1"/>
                </a:solidFill>
                <a:latin typeface="Source Serif 4"/>
                <a:cs typeface="Source Serif 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3655" y="3832293"/>
            <a:ext cx="8202930" cy="2995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4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221344" y="5623648"/>
            <a:ext cx="2330450" cy="1548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100"/>
              </a:spcBef>
            </a:pPr>
            <a:r>
              <a:rPr dirty="0" sz="2150" spc="-105">
                <a:solidFill>
                  <a:srgbClr val="FFFFFF"/>
                </a:solidFill>
                <a:latin typeface="Arial Black"/>
                <a:cs typeface="Arial Black"/>
              </a:rPr>
              <a:t>Aditya</a:t>
            </a:r>
            <a:r>
              <a:rPr dirty="0" sz="2150" spc="-1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Arial Black"/>
                <a:cs typeface="Arial Black"/>
              </a:rPr>
              <a:t>Rajani </a:t>
            </a:r>
            <a:r>
              <a:rPr dirty="0" sz="2150" spc="-50">
                <a:solidFill>
                  <a:srgbClr val="FFFFFF"/>
                </a:solidFill>
                <a:latin typeface="Arial Black"/>
                <a:cs typeface="Arial Black"/>
              </a:rPr>
              <a:t>Milin</a:t>
            </a:r>
            <a:r>
              <a:rPr dirty="0" sz="2150" spc="-1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Arial Black"/>
                <a:cs typeface="Arial Black"/>
              </a:rPr>
              <a:t>Gujrati </a:t>
            </a:r>
            <a:r>
              <a:rPr dirty="0" sz="2150" spc="-155">
                <a:solidFill>
                  <a:srgbClr val="FFFFFF"/>
                </a:solidFill>
                <a:latin typeface="Arial Black"/>
                <a:cs typeface="Arial Black"/>
              </a:rPr>
              <a:t>Shiv</a:t>
            </a:r>
            <a:r>
              <a:rPr dirty="0" sz="2150" spc="-1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150" spc="-80">
                <a:solidFill>
                  <a:srgbClr val="FFFFFF"/>
                </a:solidFill>
                <a:latin typeface="Arial Black"/>
                <a:cs typeface="Arial Black"/>
              </a:rPr>
              <a:t>Brahmbhatt </a:t>
            </a:r>
            <a:r>
              <a:rPr dirty="0" sz="2150" spc="-135">
                <a:solidFill>
                  <a:srgbClr val="FFFFFF"/>
                </a:solidFill>
                <a:latin typeface="Arial Black"/>
                <a:cs typeface="Arial Black"/>
              </a:rPr>
              <a:t>Haaris</a:t>
            </a:r>
            <a:r>
              <a:rPr dirty="0" sz="2150" spc="-1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150" spc="-10">
                <a:solidFill>
                  <a:srgbClr val="FFFFFF"/>
                </a:solidFill>
                <a:latin typeface="Arial Black"/>
                <a:cs typeface="Arial Black"/>
              </a:rPr>
              <a:t>Naseeb</a:t>
            </a:r>
            <a:endParaRPr sz="215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016000" y="990396"/>
            <a:ext cx="5259705" cy="420941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12700" marR="5080">
              <a:lnSpc>
                <a:spcPts val="8100"/>
              </a:lnSpc>
              <a:spcBef>
                <a:spcPts val="745"/>
              </a:spcBef>
            </a:pPr>
            <a:r>
              <a:rPr dirty="0" sz="7200" spc="280" b="1">
                <a:solidFill>
                  <a:srgbClr val="FFFFFF"/>
                </a:solidFill>
                <a:latin typeface="Tahoma"/>
                <a:cs typeface="Tahoma"/>
              </a:rPr>
              <a:t>Web</a:t>
            </a:r>
            <a:r>
              <a:rPr dirty="0" sz="7200" spc="-14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7200" spc="100" b="1">
                <a:solidFill>
                  <a:srgbClr val="FFFFFF"/>
                </a:solidFill>
                <a:latin typeface="Tahoma"/>
                <a:cs typeface="Tahoma"/>
              </a:rPr>
              <a:t>based </a:t>
            </a:r>
            <a:r>
              <a:rPr dirty="0" sz="7200" spc="-10" b="1">
                <a:solidFill>
                  <a:srgbClr val="FFFFFF"/>
                </a:solidFill>
                <a:latin typeface="Tahoma"/>
                <a:cs typeface="Tahoma"/>
              </a:rPr>
              <a:t>Object Detection System</a:t>
            </a:r>
            <a:endParaRPr sz="7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40277" y="2500041"/>
              <a:ext cx="171450" cy="1714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32513" y="553100"/>
            <a:ext cx="9791700" cy="1735455"/>
          </a:xfrm>
          <a:prstGeom prst="rect"/>
        </p:spPr>
        <p:txBody>
          <a:bodyPr wrap="square" lIns="0" tIns="78740" rIns="0" bIns="0" rtlCol="0" vert="horz">
            <a:spAutoFit/>
          </a:bodyPr>
          <a:lstStyle/>
          <a:p>
            <a:pPr marL="1700530" marR="5080" indent="-1688464">
              <a:lnSpc>
                <a:spcPts val="6520"/>
              </a:lnSpc>
              <a:spcBef>
                <a:spcPts val="620"/>
              </a:spcBef>
            </a:pPr>
            <a:r>
              <a:rPr dirty="0" sz="5750" spc="165" b="1">
                <a:latin typeface="Tahoma"/>
                <a:cs typeface="Tahoma"/>
              </a:rPr>
              <a:t>Challenges</a:t>
            </a:r>
            <a:r>
              <a:rPr dirty="0" sz="5750" spc="-160" b="1">
                <a:latin typeface="Tahoma"/>
                <a:cs typeface="Tahoma"/>
              </a:rPr>
              <a:t> </a:t>
            </a:r>
            <a:r>
              <a:rPr dirty="0" sz="5750" spc="110" b="1">
                <a:latin typeface="Tahoma"/>
                <a:cs typeface="Tahoma"/>
              </a:rPr>
              <a:t>of</a:t>
            </a:r>
            <a:r>
              <a:rPr dirty="0" sz="5750" spc="-155" b="1">
                <a:latin typeface="Tahoma"/>
                <a:cs typeface="Tahoma"/>
              </a:rPr>
              <a:t> </a:t>
            </a:r>
            <a:r>
              <a:rPr dirty="0" sz="5750" spc="185" b="1">
                <a:latin typeface="Tahoma"/>
                <a:cs typeface="Tahoma"/>
              </a:rPr>
              <a:t>Web-</a:t>
            </a:r>
            <a:r>
              <a:rPr dirty="0" sz="5750" spc="160" b="1">
                <a:latin typeface="Tahoma"/>
                <a:cs typeface="Tahoma"/>
              </a:rPr>
              <a:t>based </a:t>
            </a:r>
            <a:r>
              <a:rPr dirty="0" sz="5750" spc="120" b="1">
                <a:latin typeface="Tahoma"/>
                <a:cs typeface="Tahoma"/>
              </a:rPr>
              <a:t>Object</a:t>
            </a:r>
            <a:r>
              <a:rPr dirty="0" sz="5750" spc="-175" b="1">
                <a:latin typeface="Tahoma"/>
                <a:cs typeface="Tahoma"/>
              </a:rPr>
              <a:t> </a:t>
            </a:r>
            <a:r>
              <a:rPr dirty="0" sz="5750" spc="80" b="1">
                <a:latin typeface="Tahoma"/>
                <a:cs typeface="Tahoma"/>
              </a:rPr>
              <a:t>Detection</a:t>
            </a:r>
            <a:endParaRPr sz="5750">
              <a:latin typeface="Tahoma"/>
              <a:cs typeface="Tahoma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583396" y="2683629"/>
            <a:ext cx="152400" cy="5381625"/>
            <a:chOff x="583396" y="2683629"/>
            <a:chExt cx="152400" cy="538162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396" y="2683629"/>
              <a:ext cx="152400" cy="1523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396" y="3845679"/>
              <a:ext cx="152400" cy="15239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396" y="5588754"/>
              <a:ext cx="152400" cy="15239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396" y="6750804"/>
              <a:ext cx="152400" cy="15239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396" y="7912854"/>
              <a:ext cx="152400" cy="152399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932646" y="2393009"/>
            <a:ext cx="16701135" cy="6997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5500"/>
              </a:lnSpc>
              <a:spcBef>
                <a:spcPts val="100"/>
              </a:spcBef>
            </a:pPr>
            <a:r>
              <a:rPr dirty="0" sz="3300" spc="-210">
                <a:solidFill>
                  <a:srgbClr val="FFFFFF"/>
                </a:solidFill>
                <a:latin typeface="Arial Black"/>
                <a:cs typeface="Arial Black"/>
              </a:rPr>
              <a:t>Real-</a:t>
            </a:r>
            <a:r>
              <a:rPr dirty="0" sz="3300">
                <a:solidFill>
                  <a:srgbClr val="FFFFFF"/>
                </a:solidFill>
                <a:latin typeface="Arial Black"/>
                <a:cs typeface="Arial Black"/>
              </a:rPr>
              <a:t>time</a:t>
            </a:r>
            <a:r>
              <a:rPr dirty="0" sz="3300" spc="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65">
                <a:solidFill>
                  <a:srgbClr val="FFFFFF"/>
                </a:solidFill>
                <a:latin typeface="Arial Black"/>
                <a:cs typeface="Arial Black"/>
              </a:rPr>
              <a:t>processing:</a:t>
            </a:r>
            <a:r>
              <a:rPr dirty="0" sz="3300" spc="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00">
                <a:solidFill>
                  <a:srgbClr val="FFFFFF"/>
                </a:solidFill>
                <a:latin typeface="Arial Black"/>
                <a:cs typeface="Arial Black"/>
              </a:rPr>
              <a:t>Requires</a:t>
            </a:r>
            <a:r>
              <a:rPr dirty="0" sz="3300" spc="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60">
                <a:solidFill>
                  <a:srgbClr val="FFFFFF"/>
                </a:solidFill>
                <a:latin typeface="Arial Black"/>
                <a:cs typeface="Arial Black"/>
              </a:rPr>
              <a:t>processing</a:t>
            </a:r>
            <a:r>
              <a:rPr dirty="0" sz="3300" spc="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35">
                <a:solidFill>
                  <a:srgbClr val="FFFFFF"/>
                </a:solidFill>
                <a:latin typeface="Arial Black"/>
                <a:cs typeface="Arial Black"/>
              </a:rPr>
              <a:t>image</a:t>
            </a:r>
            <a:r>
              <a:rPr dirty="0" sz="3300" spc="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3300" spc="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>
                <a:solidFill>
                  <a:srgbClr val="FFFFFF"/>
                </a:solidFill>
                <a:latin typeface="Arial Black"/>
                <a:cs typeface="Arial Black"/>
              </a:rPr>
              <a:t>video</a:t>
            </a:r>
            <a:r>
              <a:rPr dirty="0" sz="3300" spc="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3300" spc="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3300" spc="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25">
                <a:solidFill>
                  <a:srgbClr val="FFFFFF"/>
                </a:solidFill>
                <a:latin typeface="Arial Black"/>
                <a:cs typeface="Arial Black"/>
              </a:rPr>
              <a:t>real-</a:t>
            </a:r>
            <a:r>
              <a:rPr dirty="0" sz="3300" spc="-20">
                <a:solidFill>
                  <a:srgbClr val="FFFFFF"/>
                </a:solidFill>
                <a:latin typeface="Arial Black"/>
                <a:cs typeface="Arial Black"/>
              </a:rPr>
              <a:t>time, </a:t>
            </a:r>
            <a:r>
              <a:rPr dirty="0" sz="3300" spc="-210">
                <a:solidFill>
                  <a:srgbClr val="FFFFFF"/>
                </a:solidFill>
                <a:latin typeface="Arial Black"/>
                <a:cs typeface="Arial Black"/>
              </a:rPr>
              <a:t>which </a:t>
            </a:r>
            <a:r>
              <a:rPr dirty="0" sz="3300" spc="-26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dirty="0" sz="33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95">
                <a:solidFill>
                  <a:srgbClr val="FFFFFF"/>
                </a:solidFill>
                <a:latin typeface="Arial Black"/>
                <a:cs typeface="Arial Black"/>
              </a:rPr>
              <a:t>be</a:t>
            </a:r>
            <a:r>
              <a:rPr dirty="0" sz="33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40">
                <a:solidFill>
                  <a:srgbClr val="FFFFFF"/>
                </a:solidFill>
                <a:latin typeface="Arial Black"/>
                <a:cs typeface="Arial Black"/>
              </a:rPr>
              <a:t>computationally</a:t>
            </a:r>
            <a:r>
              <a:rPr dirty="0" sz="33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Arial Black"/>
                <a:cs typeface="Arial Black"/>
              </a:rPr>
              <a:t>intensive.</a:t>
            </a:r>
            <a:endParaRPr sz="3300">
              <a:latin typeface="Arial Black"/>
              <a:cs typeface="Arial Black"/>
            </a:endParaRPr>
          </a:p>
          <a:p>
            <a:pPr algn="just" marL="12700" marR="6985">
              <a:lnSpc>
                <a:spcPct val="115500"/>
              </a:lnSpc>
            </a:pPr>
            <a:r>
              <a:rPr dirty="0" sz="3300" spc="-125">
                <a:solidFill>
                  <a:srgbClr val="FFFFFF"/>
                </a:solidFill>
                <a:latin typeface="Arial Black"/>
                <a:cs typeface="Arial Black"/>
              </a:rPr>
              <a:t>Robustness</a:t>
            </a:r>
            <a:r>
              <a:rPr dirty="0" sz="3300" spc="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300" spc="2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30">
                <a:solidFill>
                  <a:srgbClr val="FFFFFF"/>
                </a:solidFill>
                <a:latin typeface="Arial Black"/>
                <a:cs typeface="Arial Black"/>
              </a:rPr>
              <a:t>environmental</a:t>
            </a:r>
            <a:r>
              <a:rPr dirty="0" sz="3300" spc="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30">
                <a:solidFill>
                  <a:srgbClr val="FFFFFF"/>
                </a:solidFill>
                <a:latin typeface="Arial Black"/>
                <a:cs typeface="Arial Black"/>
              </a:rPr>
              <a:t>changes:</a:t>
            </a:r>
            <a:r>
              <a:rPr dirty="0" sz="3300" spc="2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75">
                <a:solidFill>
                  <a:srgbClr val="FFFFFF"/>
                </a:solidFill>
                <a:latin typeface="Arial Black"/>
                <a:cs typeface="Arial Black"/>
              </a:rPr>
              <a:t>Objects</a:t>
            </a:r>
            <a:r>
              <a:rPr dirty="0" sz="3300" spc="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3300" spc="2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300" spc="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>
                <a:solidFill>
                  <a:srgbClr val="FFFFFF"/>
                </a:solidFill>
                <a:latin typeface="Arial Black"/>
                <a:cs typeface="Arial Black"/>
              </a:rPr>
              <a:t>real</a:t>
            </a:r>
            <a:r>
              <a:rPr dirty="0" sz="3300" spc="2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>
                <a:solidFill>
                  <a:srgbClr val="FFFFFF"/>
                </a:solidFill>
                <a:latin typeface="Arial Black"/>
                <a:cs typeface="Arial Black"/>
              </a:rPr>
              <a:t>world</a:t>
            </a:r>
            <a:r>
              <a:rPr dirty="0" sz="3300" spc="2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6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dirty="0" sz="3300" spc="2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0">
                <a:solidFill>
                  <a:srgbClr val="FFFFFF"/>
                </a:solidFill>
                <a:latin typeface="Arial Black"/>
                <a:cs typeface="Arial Black"/>
              </a:rPr>
              <a:t>vary </a:t>
            </a:r>
            <a:r>
              <a:rPr dirty="0" sz="3300" spc="-70">
                <a:solidFill>
                  <a:srgbClr val="FFFFFF"/>
                </a:solidFill>
                <a:latin typeface="Arial Black"/>
                <a:cs typeface="Arial Black"/>
              </a:rPr>
              <a:t>greatly</a:t>
            </a:r>
            <a:r>
              <a:rPr dirty="0" sz="3300" spc="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3300" spc="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40">
                <a:solidFill>
                  <a:srgbClr val="FFFFFF"/>
                </a:solidFill>
                <a:latin typeface="Arial Black"/>
                <a:cs typeface="Arial Black"/>
              </a:rPr>
              <a:t>appearance</a:t>
            </a:r>
            <a:r>
              <a:rPr dirty="0" sz="3300" spc="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>
                <a:solidFill>
                  <a:srgbClr val="FFFFFF"/>
                </a:solidFill>
                <a:latin typeface="Arial Black"/>
                <a:cs typeface="Arial Black"/>
              </a:rPr>
              <a:t>due</a:t>
            </a:r>
            <a:r>
              <a:rPr dirty="0" sz="3300" spc="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300" spc="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60">
                <a:solidFill>
                  <a:srgbClr val="FFFFFF"/>
                </a:solidFill>
                <a:latin typeface="Arial Black"/>
                <a:cs typeface="Arial Black"/>
              </a:rPr>
              <a:t>changes</a:t>
            </a:r>
            <a:r>
              <a:rPr dirty="0" sz="3300" spc="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3300" spc="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60">
                <a:solidFill>
                  <a:srgbClr val="FFFFFF"/>
                </a:solidFill>
                <a:latin typeface="Arial Black"/>
                <a:cs typeface="Arial Black"/>
              </a:rPr>
              <a:t>lighting</a:t>
            </a:r>
            <a:r>
              <a:rPr dirty="0" sz="3300" spc="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14">
                <a:solidFill>
                  <a:srgbClr val="FFFFFF"/>
                </a:solidFill>
                <a:latin typeface="Arial Black"/>
                <a:cs typeface="Arial Black"/>
              </a:rPr>
              <a:t>conditions,</a:t>
            </a:r>
            <a:r>
              <a:rPr dirty="0" sz="3300" spc="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85">
                <a:solidFill>
                  <a:srgbClr val="FFFFFF"/>
                </a:solidFill>
                <a:latin typeface="Arial Black"/>
                <a:cs typeface="Arial Black"/>
              </a:rPr>
              <a:t>occlusions,</a:t>
            </a:r>
            <a:r>
              <a:rPr dirty="0" sz="3300" spc="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5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3300" spc="-95">
                <a:solidFill>
                  <a:srgbClr val="FFFFFF"/>
                </a:solidFill>
                <a:latin typeface="Arial Black"/>
                <a:cs typeface="Arial Black"/>
              </a:rPr>
              <a:t>other</a:t>
            </a:r>
            <a:r>
              <a:rPr dirty="0" sz="330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55">
                <a:solidFill>
                  <a:srgbClr val="FFFFFF"/>
                </a:solidFill>
                <a:latin typeface="Arial Black"/>
                <a:cs typeface="Arial Black"/>
              </a:rPr>
              <a:t>factors.</a:t>
            </a:r>
            <a:endParaRPr sz="3300">
              <a:latin typeface="Arial Black"/>
              <a:cs typeface="Arial Black"/>
            </a:endParaRPr>
          </a:p>
          <a:p>
            <a:pPr algn="just" marL="12700" marR="6350">
              <a:lnSpc>
                <a:spcPct val="115500"/>
              </a:lnSpc>
            </a:pPr>
            <a:r>
              <a:rPr dirty="0" sz="330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3300" spc="-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75">
                <a:solidFill>
                  <a:srgbClr val="FFFFFF"/>
                </a:solidFill>
                <a:latin typeface="Arial Black"/>
                <a:cs typeface="Arial Black"/>
              </a:rPr>
              <a:t>privacy</a:t>
            </a:r>
            <a:r>
              <a:rPr dirty="0" sz="3300" spc="-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300" spc="-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10">
                <a:solidFill>
                  <a:srgbClr val="FFFFFF"/>
                </a:solidFill>
                <a:latin typeface="Arial Black"/>
                <a:cs typeface="Arial Black"/>
              </a:rPr>
              <a:t>security:</a:t>
            </a:r>
            <a:r>
              <a:rPr dirty="0" sz="3300" spc="-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70">
                <a:solidFill>
                  <a:srgbClr val="FFFFFF"/>
                </a:solidFill>
                <a:latin typeface="Arial Black"/>
                <a:cs typeface="Arial Black"/>
              </a:rPr>
              <a:t>Capturing</a:t>
            </a:r>
            <a:r>
              <a:rPr dirty="0" sz="3300" spc="-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300" spc="-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70">
                <a:solidFill>
                  <a:srgbClr val="FFFFFF"/>
                </a:solidFill>
                <a:latin typeface="Arial Black"/>
                <a:cs typeface="Arial Black"/>
              </a:rPr>
              <a:t>processing</a:t>
            </a:r>
            <a:r>
              <a:rPr dirty="0" sz="3300" spc="-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20">
                <a:solidFill>
                  <a:srgbClr val="FFFFFF"/>
                </a:solidFill>
                <a:latin typeface="Arial Black"/>
                <a:cs typeface="Arial Black"/>
              </a:rPr>
              <a:t>sensitive</a:t>
            </a:r>
            <a:r>
              <a:rPr dirty="0" sz="3300" spc="-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3300" spc="-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60">
                <a:solidFill>
                  <a:srgbClr val="FFFFFF"/>
                </a:solidFill>
                <a:latin typeface="Arial Black"/>
                <a:cs typeface="Arial Black"/>
              </a:rPr>
              <a:t>requires </a:t>
            </a:r>
            <a:r>
              <a:rPr dirty="0" sz="3300" spc="-100">
                <a:solidFill>
                  <a:srgbClr val="FFFFFF"/>
                </a:solidFill>
                <a:latin typeface="Arial Black"/>
                <a:cs typeface="Arial Black"/>
              </a:rPr>
              <a:t>proper</a:t>
            </a:r>
            <a:r>
              <a:rPr dirty="0" sz="33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75">
                <a:solidFill>
                  <a:srgbClr val="FFFFFF"/>
                </a:solidFill>
                <a:latin typeface="Arial Black"/>
                <a:cs typeface="Arial Black"/>
              </a:rPr>
              <a:t>privacy</a:t>
            </a:r>
            <a:r>
              <a:rPr dirty="0" sz="33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3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3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85">
                <a:solidFill>
                  <a:srgbClr val="FFFFFF"/>
                </a:solidFill>
                <a:latin typeface="Arial Black"/>
                <a:cs typeface="Arial Black"/>
              </a:rPr>
              <a:t>security</a:t>
            </a:r>
            <a:r>
              <a:rPr dirty="0" sz="33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60">
                <a:solidFill>
                  <a:srgbClr val="FFFFFF"/>
                </a:solidFill>
                <a:latin typeface="Arial Black"/>
                <a:cs typeface="Arial Black"/>
              </a:rPr>
              <a:t>measures.</a:t>
            </a:r>
            <a:endParaRPr sz="3300">
              <a:latin typeface="Arial Black"/>
              <a:cs typeface="Arial Black"/>
            </a:endParaRPr>
          </a:p>
          <a:p>
            <a:pPr algn="just" marL="12700" marR="7620">
              <a:lnSpc>
                <a:spcPct val="115500"/>
              </a:lnSpc>
            </a:pPr>
            <a:r>
              <a:rPr dirty="0" sz="3300" spc="-140">
                <a:solidFill>
                  <a:srgbClr val="FFFFFF"/>
                </a:solidFill>
                <a:latin typeface="Arial Black"/>
                <a:cs typeface="Arial Black"/>
              </a:rPr>
              <a:t>Model 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accuracy</a:t>
            </a:r>
            <a:r>
              <a:rPr dirty="0" sz="3300" spc="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3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300" spc="-1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60">
                <a:solidFill>
                  <a:srgbClr val="FFFFFF"/>
                </a:solidFill>
                <a:latin typeface="Arial Black"/>
                <a:cs typeface="Arial Black"/>
              </a:rPr>
              <a:t>generalization:</a:t>
            </a:r>
            <a:r>
              <a:rPr dirty="0" sz="3300" spc="-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25">
                <a:solidFill>
                  <a:srgbClr val="FFFFFF"/>
                </a:solidFill>
                <a:latin typeface="Arial Black"/>
                <a:cs typeface="Arial Black"/>
              </a:rPr>
              <a:t>Achieving</a:t>
            </a:r>
            <a:r>
              <a:rPr dirty="0" sz="3300" spc="-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50">
                <a:solidFill>
                  <a:srgbClr val="FFFFFF"/>
                </a:solidFill>
                <a:latin typeface="Arial Black"/>
                <a:cs typeface="Arial Black"/>
              </a:rPr>
              <a:t>high</a:t>
            </a:r>
            <a:r>
              <a:rPr dirty="0" sz="3300" spc="-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90">
                <a:solidFill>
                  <a:srgbClr val="FFFFFF"/>
                </a:solidFill>
                <a:latin typeface="Arial Black"/>
                <a:cs typeface="Arial Black"/>
              </a:rPr>
              <a:t>accuracy</a:t>
            </a:r>
            <a:r>
              <a:rPr dirty="0" sz="3300" spc="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3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300" spc="-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95">
                <a:solidFill>
                  <a:srgbClr val="FFFFFF"/>
                </a:solidFill>
                <a:latin typeface="Arial Black"/>
                <a:cs typeface="Arial Black"/>
              </a:rPr>
              <a:t>generalization </a:t>
            </a:r>
            <a:r>
              <a:rPr dirty="0" sz="3300" spc="-8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330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95">
                <a:solidFill>
                  <a:srgbClr val="FFFFFF"/>
                </a:solidFill>
                <a:latin typeface="Arial Black"/>
                <a:cs typeface="Arial Black"/>
              </a:rPr>
              <a:t>object</a:t>
            </a:r>
            <a:r>
              <a:rPr dirty="0" sz="3300" spc="-22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70">
                <a:solidFill>
                  <a:srgbClr val="FFFFFF"/>
                </a:solidFill>
                <a:latin typeface="Arial Black"/>
                <a:cs typeface="Arial Black"/>
              </a:rPr>
              <a:t>detection</a:t>
            </a:r>
            <a:r>
              <a:rPr dirty="0" sz="3300" spc="-22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80">
                <a:solidFill>
                  <a:srgbClr val="FFFFFF"/>
                </a:solidFill>
                <a:latin typeface="Arial Black"/>
                <a:cs typeface="Arial Black"/>
              </a:rPr>
              <a:t>models</a:t>
            </a:r>
            <a:r>
              <a:rPr dirty="0" sz="3300" spc="-22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6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dirty="0" sz="330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95">
                <a:solidFill>
                  <a:srgbClr val="FFFFFF"/>
                </a:solidFill>
                <a:latin typeface="Arial Black"/>
                <a:cs typeface="Arial Black"/>
              </a:rPr>
              <a:t>be</a:t>
            </a:r>
            <a:r>
              <a:rPr dirty="0" sz="3300" spc="-22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85">
                <a:solidFill>
                  <a:srgbClr val="FFFFFF"/>
                </a:solidFill>
                <a:latin typeface="Arial Black"/>
                <a:cs typeface="Arial Black"/>
              </a:rPr>
              <a:t>challenging.</a:t>
            </a:r>
            <a:endParaRPr sz="3300">
              <a:latin typeface="Arial Black"/>
              <a:cs typeface="Arial Black"/>
            </a:endParaRPr>
          </a:p>
          <a:p>
            <a:pPr algn="just" marL="12700" marR="8255">
              <a:lnSpc>
                <a:spcPct val="115500"/>
              </a:lnSpc>
              <a:spcBef>
                <a:spcPts val="5"/>
              </a:spcBef>
            </a:pPr>
            <a:r>
              <a:rPr dirty="0" sz="3300" spc="-120">
                <a:solidFill>
                  <a:srgbClr val="FFFFFF"/>
                </a:solidFill>
                <a:latin typeface="Arial Black"/>
                <a:cs typeface="Arial Black"/>
              </a:rPr>
              <a:t>Integration</a:t>
            </a:r>
            <a:r>
              <a:rPr dirty="0" sz="3300" spc="-11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75">
                <a:solidFill>
                  <a:srgbClr val="FFFFFF"/>
                </a:solidFill>
                <a:latin typeface="Arial Black"/>
                <a:cs typeface="Arial Black"/>
              </a:rPr>
              <a:t>with </a:t>
            </a:r>
            <a:r>
              <a:rPr dirty="0" sz="3300" spc="-190">
                <a:solidFill>
                  <a:srgbClr val="FFFFFF"/>
                </a:solidFill>
                <a:latin typeface="Arial Black"/>
                <a:cs typeface="Arial Black"/>
              </a:rPr>
              <a:t>existing</a:t>
            </a:r>
            <a:r>
              <a:rPr dirty="0" sz="3300" spc="-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25">
                <a:solidFill>
                  <a:srgbClr val="FFFFFF"/>
                </a:solidFill>
                <a:latin typeface="Arial Black"/>
                <a:cs typeface="Arial Black"/>
              </a:rPr>
              <a:t>systems:</a:t>
            </a:r>
            <a:r>
              <a:rPr dirty="0" sz="3300" spc="-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40">
                <a:solidFill>
                  <a:srgbClr val="FFFFFF"/>
                </a:solidFill>
                <a:latin typeface="Arial Black"/>
                <a:cs typeface="Arial Black"/>
              </a:rPr>
              <a:t>Integrating</a:t>
            </a:r>
            <a:r>
              <a:rPr dirty="0" sz="3300" spc="-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90">
                <a:solidFill>
                  <a:srgbClr val="FFFFFF"/>
                </a:solidFill>
                <a:latin typeface="Arial Black"/>
                <a:cs typeface="Arial Black"/>
              </a:rPr>
              <a:t>web-</a:t>
            </a:r>
            <a:r>
              <a:rPr dirty="0" sz="3300" spc="-215">
                <a:solidFill>
                  <a:srgbClr val="FFFFFF"/>
                </a:solidFill>
                <a:latin typeface="Arial Black"/>
                <a:cs typeface="Arial Black"/>
              </a:rPr>
              <a:t>based</a:t>
            </a:r>
            <a:r>
              <a:rPr dirty="0" sz="3300" spc="-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80">
                <a:solidFill>
                  <a:srgbClr val="FFFFFF"/>
                </a:solidFill>
                <a:latin typeface="Arial Black"/>
                <a:cs typeface="Arial Black"/>
              </a:rPr>
              <a:t>object</a:t>
            </a:r>
            <a:r>
              <a:rPr dirty="0" sz="3300" spc="-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60">
                <a:solidFill>
                  <a:srgbClr val="FFFFFF"/>
                </a:solidFill>
                <a:latin typeface="Arial Black"/>
                <a:cs typeface="Arial Black"/>
              </a:rPr>
              <a:t>detection</a:t>
            </a:r>
            <a:r>
              <a:rPr dirty="0" sz="3300" spc="-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20">
                <a:solidFill>
                  <a:srgbClr val="FFFFFF"/>
                </a:solidFill>
                <a:latin typeface="Arial Black"/>
                <a:cs typeface="Arial Black"/>
              </a:rPr>
              <a:t>into </a:t>
            </a:r>
            <a:r>
              <a:rPr dirty="0" sz="3300" spc="-105">
                <a:solidFill>
                  <a:srgbClr val="FFFFFF"/>
                </a:solidFill>
                <a:latin typeface="Arial Black"/>
                <a:cs typeface="Arial Black"/>
              </a:rPr>
              <a:t>existing</a:t>
            </a:r>
            <a:r>
              <a:rPr dirty="0" sz="3300" spc="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30">
                <a:solidFill>
                  <a:srgbClr val="FFFFFF"/>
                </a:solidFill>
                <a:latin typeface="Arial Black"/>
                <a:cs typeface="Arial Black"/>
              </a:rPr>
              <a:t>systems</a:t>
            </a:r>
            <a:r>
              <a:rPr dirty="0" sz="3300" spc="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>
                <a:solidFill>
                  <a:srgbClr val="FFFFFF"/>
                </a:solidFill>
                <a:latin typeface="Arial Black"/>
                <a:cs typeface="Arial Black"/>
              </a:rPr>
              <a:t>may</a:t>
            </a:r>
            <a:r>
              <a:rPr dirty="0" sz="3300" spc="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>
                <a:solidFill>
                  <a:srgbClr val="FFFFFF"/>
                </a:solidFill>
                <a:latin typeface="Arial Black"/>
                <a:cs typeface="Arial Black"/>
              </a:rPr>
              <a:t>require</a:t>
            </a:r>
            <a:r>
              <a:rPr dirty="0" sz="3300" spc="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105">
                <a:solidFill>
                  <a:srgbClr val="FFFFFF"/>
                </a:solidFill>
                <a:latin typeface="Arial Black"/>
                <a:cs typeface="Arial Black"/>
              </a:rPr>
              <a:t>expertise</a:t>
            </a:r>
            <a:r>
              <a:rPr dirty="0" sz="3300" spc="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3300" spc="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75">
                <a:solidFill>
                  <a:srgbClr val="FFFFFF"/>
                </a:solidFill>
                <a:latin typeface="Arial Black"/>
                <a:cs typeface="Arial Black"/>
              </a:rPr>
              <a:t>software</a:t>
            </a:r>
            <a:r>
              <a:rPr dirty="0" sz="3300" spc="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45">
                <a:solidFill>
                  <a:srgbClr val="FFFFFF"/>
                </a:solidFill>
                <a:latin typeface="Arial Black"/>
                <a:cs typeface="Arial Black"/>
              </a:rPr>
              <a:t>integration</a:t>
            </a:r>
            <a:r>
              <a:rPr dirty="0" sz="3300" spc="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300" spc="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300" spc="-95">
                <a:solidFill>
                  <a:srgbClr val="FFFFFF"/>
                </a:solidFill>
                <a:latin typeface="Arial Black"/>
                <a:cs typeface="Arial Black"/>
              </a:rPr>
              <a:t>system </a:t>
            </a:r>
            <a:r>
              <a:rPr dirty="0" sz="3300" spc="-65">
                <a:solidFill>
                  <a:srgbClr val="FFFFFF"/>
                </a:solidFill>
                <a:latin typeface="Arial Black"/>
                <a:cs typeface="Arial Black"/>
              </a:rPr>
              <a:t>configuration.</a:t>
            </a:r>
            <a:endParaRPr sz="33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315700"/>
            <a:ext cx="7846059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80" b="1">
                <a:latin typeface="Tahoma"/>
                <a:cs typeface="Tahoma"/>
              </a:rPr>
              <a:t>Real</a:t>
            </a:r>
            <a:r>
              <a:rPr dirty="0" sz="7200" spc="-229" b="1">
                <a:latin typeface="Tahoma"/>
                <a:cs typeface="Tahoma"/>
              </a:rPr>
              <a:t> </a:t>
            </a:r>
            <a:r>
              <a:rPr dirty="0" sz="7200" spc="204" b="1">
                <a:latin typeface="Tahoma"/>
                <a:cs typeface="Tahoma"/>
              </a:rPr>
              <a:t>World</a:t>
            </a:r>
            <a:r>
              <a:rPr dirty="0" sz="7200" spc="-229" b="1">
                <a:latin typeface="Tahoma"/>
                <a:cs typeface="Tahoma"/>
              </a:rPr>
              <a:t> </a:t>
            </a:r>
            <a:r>
              <a:rPr dirty="0" sz="7200" spc="355" b="1">
                <a:latin typeface="Tahoma"/>
                <a:cs typeface="Tahoma"/>
              </a:rPr>
              <a:t>Uses</a:t>
            </a:r>
            <a:endParaRPr sz="720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25861" y="3139362"/>
            <a:ext cx="133350" cy="5791200"/>
            <a:chOff x="625861" y="3139362"/>
            <a:chExt cx="133350" cy="57912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861" y="3139362"/>
              <a:ext cx="133349" cy="13334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861" y="4168062"/>
              <a:ext cx="133349" cy="13334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861" y="5711112"/>
              <a:ext cx="133349" cy="13334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861" y="7254162"/>
              <a:ext cx="133349" cy="13334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861" y="8797212"/>
              <a:ext cx="133349" cy="13334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933886" y="2877526"/>
            <a:ext cx="7926070" cy="6711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7620">
              <a:lnSpc>
                <a:spcPct val="114399"/>
              </a:lnSpc>
              <a:spcBef>
                <a:spcPts val="100"/>
              </a:spcBef>
            </a:pPr>
            <a:r>
              <a:rPr dirty="0" sz="2950" spc="-20">
                <a:solidFill>
                  <a:srgbClr val="FFFFFF"/>
                </a:solidFill>
                <a:latin typeface="Arial Black"/>
                <a:cs typeface="Arial Black"/>
              </a:rPr>
              <a:t>Autonomous</a:t>
            </a:r>
            <a:r>
              <a:rPr dirty="0" sz="2950" spc="-1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05">
                <a:solidFill>
                  <a:srgbClr val="FFFFFF"/>
                </a:solidFill>
                <a:latin typeface="Arial Black"/>
                <a:cs typeface="Arial Black"/>
              </a:rPr>
              <a:t>Vehicles:</a:t>
            </a:r>
            <a:r>
              <a:rPr dirty="0" sz="2950" spc="-1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60">
                <a:solidFill>
                  <a:srgbClr val="FFFFFF"/>
                </a:solidFill>
                <a:latin typeface="Arial Black"/>
                <a:cs typeface="Arial Black"/>
              </a:rPr>
              <a:t>Enhancing</a:t>
            </a:r>
            <a:r>
              <a:rPr dirty="0" sz="2950" spc="-1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14">
                <a:solidFill>
                  <a:srgbClr val="FFFFFF"/>
                </a:solidFill>
                <a:latin typeface="Arial Black"/>
                <a:cs typeface="Arial Black"/>
              </a:rPr>
              <a:t>safety </a:t>
            </a:r>
            <a:r>
              <a:rPr dirty="0" sz="2950" spc="-13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95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40">
                <a:solidFill>
                  <a:srgbClr val="FFFFFF"/>
                </a:solidFill>
                <a:latin typeface="Arial Black"/>
                <a:cs typeface="Arial Black"/>
              </a:rPr>
              <a:t>navigation</a:t>
            </a:r>
            <a:r>
              <a:rPr dirty="0" sz="295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7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295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50">
                <a:solidFill>
                  <a:srgbClr val="FFFFFF"/>
                </a:solidFill>
                <a:latin typeface="Arial Black"/>
                <a:cs typeface="Arial Black"/>
              </a:rPr>
              <a:t>self-</a:t>
            </a:r>
            <a:r>
              <a:rPr dirty="0" sz="2950" spc="-114">
                <a:solidFill>
                  <a:srgbClr val="FFFFFF"/>
                </a:solidFill>
                <a:latin typeface="Arial Black"/>
                <a:cs typeface="Arial Black"/>
              </a:rPr>
              <a:t>driving</a:t>
            </a:r>
            <a:r>
              <a:rPr dirty="0" sz="295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Arial Black"/>
                <a:cs typeface="Arial Black"/>
              </a:rPr>
              <a:t>cars.</a:t>
            </a:r>
            <a:endParaRPr sz="2950">
              <a:latin typeface="Arial Black"/>
              <a:cs typeface="Arial Black"/>
            </a:endParaRPr>
          </a:p>
          <a:p>
            <a:pPr algn="just" marL="12700" marR="5715">
              <a:lnSpc>
                <a:spcPct val="114399"/>
              </a:lnSpc>
            </a:pPr>
            <a:r>
              <a:rPr dirty="0" sz="2950">
                <a:solidFill>
                  <a:srgbClr val="FFFFFF"/>
                </a:solidFill>
                <a:latin typeface="Arial Black"/>
                <a:cs typeface="Arial Black"/>
              </a:rPr>
              <a:t>Surveillance</a:t>
            </a:r>
            <a:r>
              <a:rPr dirty="0" sz="2950" spc="250">
                <a:solidFill>
                  <a:srgbClr val="FFFFFF"/>
                </a:solidFill>
                <a:latin typeface="Arial Black"/>
                <a:cs typeface="Arial Black"/>
              </a:rPr>
              <a:t>  </a:t>
            </a:r>
            <a:r>
              <a:rPr dirty="0" sz="295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950" spc="250">
                <a:solidFill>
                  <a:srgbClr val="FFFFFF"/>
                </a:solidFill>
                <a:latin typeface="Arial Black"/>
                <a:cs typeface="Arial Black"/>
              </a:rPr>
              <a:t>  </a:t>
            </a:r>
            <a:r>
              <a:rPr dirty="0" sz="2950">
                <a:solidFill>
                  <a:srgbClr val="FFFFFF"/>
                </a:solidFill>
                <a:latin typeface="Arial Black"/>
                <a:cs typeface="Arial Black"/>
              </a:rPr>
              <a:t>Security:</a:t>
            </a:r>
            <a:r>
              <a:rPr dirty="0" sz="2950" spc="245">
                <a:solidFill>
                  <a:srgbClr val="FFFFFF"/>
                </a:solidFill>
                <a:latin typeface="Arial Black"/>
                <a:cs typeface="Arial Black"/>
              </a:rPr>
              <a:t>  </a:t>
            </a:r>
            <a:r>
              <a:rPr dirty="0" sz="2950" spc="-150">
                <a:solidFill>
                  <a:srgbClr val="FFFFFF"/>
                </a:solidFill>
                <a:latin typeface="Arial Black"/>
                <a:cs typeface="Arial Black"/>
              </a:rPr>
              <a:t>Detecting </a:t>
            </a:r>
            <a:r>
              <a:rPr dirty="0" sz="2950" spc="-90">
                <a:solidFill>
                  <a:srgbClr val="FFFFFF"/>
                </a:solidFill>
                <a:latin typeface="Arial Black"/>
                <a:cs typeface="Arial Black"/>
              </a:rPr>
              <a:t>intruders</a:t>
            </a:r>
            <a:r>
              <a:rPr dirty="0" sz="2950" spc="-1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2950" spc="-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210">
                <a:solidFill>
                  <a:srgbClr val="FFFFFF"/>
                </a:solidFill>
                <a:latin typeface="Arial Black"/>
                <a:cs typeface="Arial Black"/>
              </a:rPr>
              <a:t>suspicious</a:t>
            </a:r>
            <a:r>
              <a:rPr dirty="0" sz="2950" spc="-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210">
                <a:solidFill>
                  <a:srgbClr val="FFFFFF"/>
                </a:solidFill>
                <a:latin typeface="Arial Black"/>
                <a:cs typeface="Arial Black"/>
              </a:rPr>
              <a:t>objects</a:t>
            </a:r>
            <a:r>
              <a:rPr dirty="0" sz="2950" spc="-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2950" spc="-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40">
                <a:solidFill>
                  <a:srgbClr val="FFFFFF"/>
                </a:solidFill>
                <a:latin typeface="Arial Black"/>
                <a:cs typeface="Arial Black"/>
              </a:rPr>
              <a:t>security </a:t>
            </a:r>
            <a:r>
              <a:rPr dirty="0" sz="2950" spc="-95">
                <a:solidFill>
                  <a:srgbClr val="FFFFFF"/>
                </a:solidFill>
                <a:latin typeface="Arial Black"/>
                <a:cs typeface="Arial Black"/>
              </a:rPr>
              <a:t>systems.</a:t>
            </a:r>
            <a:endParaRPr sz="2950">
              <a:latin typeface="Arial Black"/>
              <a:cs typeface="Arial Black"/>
            </a:endParaRPr>
          </a:p>
          <a:p>
            <a:pPr algn="just" marL="12700" marR="7620">
              <a:lnSpc>
                <a:spcPct val="114399"/>
              </a:lnSpc>
            </a:pPr>
            <a:r>
              <a:rPr dirty="0" sz="2950">
                <a:solidFill>
                  <a:srgbClr val="FFFFFF"/>
                </a:solidFill>
                <a:latin typeface="Arial Black"/>
                <a:cs typeface="Arial Black"/>
              </a:rPr>
              <a:t>Retail</a:t>
            </a:r>
            <a:r>
              <a:rPr dirty="0" sz="2950" spc="229">
                <a:solidFill>
                  <a:srgbClr val="FFFFFF"/>
                </a:solidFill>
                <a:latin typeface="Arial Black"/>
                <a:cs typeface="Arial Black"/>
              </a:rPr>
              <a:t>   </a:t>
            </a:r>
            <a:r>
              <a:rPr dirty="0" sz="295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950" spc="240">
                <a:solidFill>
                  <a:srgbClr val="FFFFFF"/>
                </a:solidFill>
                <a:latin typeface="Arial Black"/>
                <a:cs typeface="Arial Black"/>
              </a:rPr>
              <a:t>   </a:t>
            </a:r>
            <a:r>
              <a:rPr dirty="0" sz="2950">
                <a:solidFill>
                  <a:srgbClr val="FFFFFF"/>
                </a:solidFill>
                <a:latin typeface="Arial Black"/>
                <a:cs typeface="Arial Black"/>
              </a:rPr>
              <a:t>Inventory</a:t>
            </a:r>
            <a:r>
              <a:rPr dirty="0" sz="2950" spc="240">
                <a:solidFill>
                  <a:srgbClr val="FFFFFF"/>
                </a:solidFill>
                <a:latin typeface="Arial Black"/>
                <a:cs typeface="Arial Black"/>
              </a:rPr>
              <a:t>   </a:t>
            </a:r>
            <a:r>
              <a:rPr dirty="0" sz="2950" spc="-125">
                <a:solidFill>
                  <a:srgbClr val="FFFFFF"/>
                </a:solidFill>
                <a:latin typeface="Arial Black"/>
                <a:cs typeface="Arial Black"/>
              </a:rPr>
              <a:t>Management: </a:t>
            </a:r>
            <a:r>
              <a:rPr dirty="0" sz="2950">
                <a:solidFill>
                  <a:srgbClr val="FFFFFF"/>
                </a:solidFill>
                <a:latin typeface="Arial Black"/>
                <a:cs typeface="Arial Black"/>
              </a:rPr>
              <a:t>Optimizing</a:t>
            </a:r>
            <a:r>
              <a:rPr dirty="0" sz="2950" spc="-35">
                <a:solidFill>
                  <a:srgbClr val="FFFFFF"/>
                </a:solidFill>
                <a:latin typeface="Arial Black"/>
                <a:cs typeface="Arial Black"/>
              </a:rPr>
              <a:t>  </a:t>
            </a:r>
            <a:r>
              <a:rPr dirty="0" sz="2950">
                <a:solidFill>
                  <a:srgbClr val="FFFFFF"/>
                </a:solidFill>
                <a:latin typeface="Arial Black"/>
                <a:cs typeface="Arial Black"/>
              </a:rPr>
              <a:t>inventory</a:t>
            </a:r>
            <a:r>
              <a:rPr dirty="0" sz="2950" spc="-35">
                <a:solidFill>
                  <a:srgbClr val="FFFFFF"/>
                </a:solidFill>
                <a:latin typeface="Arial Black"/>
                <a:cs typeface="Arial Black"/>
              </a:rPr>
              <a:t>  </a:t>
            </a:r>
            <a:r>
              <a:rPr dirty="0" sz="2950">
                <a:solidFill>
                  <a:srgbClr val="FFFFFF"/>
                </a:solidFill>
                <a:latin typeface="Arial Black"/>
                <a:cs typeface="Arial Black"/>
              </a:rPr>
              <a:t>management</a:t>
            </a:r>
            <a:r>
              <a:rPr dirty="0" sz="2950" spc="-35">
                <a:solidFill>
                  <a:srgbClr val="FFFFFF"/>
                </a:solidFill>
                <a:latin typeface="Arial Black"/>
                <a:cs typeface="Arial Black"/>
              </a:rPr>
              <a:t>  </a:t>
            </a:r>
            <a:r>
              <a:rPr dirty="0" sz="2950" spc="-25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dirty="0" sz="2950" spc="-110">
                <a:solidFill>
                  <a:srgbClr val="FFFFFF"/>
                </a:solidFill>
                <a:latin typeface="Arial Black"/>
                <a:cs typeface="Arial Black"/>
              </a:rPr>
              <a:t>retail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70">
                <a:solidFill>
                  <a:srgbClr val="FFFFFF"/>
                </a:solidFill>
                <a:latin typeface="Arial Black"/>
                <a:cs typeface="Arial Black"/>
              </a:rPr>
              <a:t>settings.</a:t>
            </a:r>
            <a:endParaRPr sz="2950">
              <a:latin typeface="Arial Black"/>
              <a:cs typeface="Arial Black"/>
            </a:endParaRPr>
          </a:p>
          <a:p>
            <a:pPr algn="just" marL="12700" marR="5080">
              <a:lnSpc>
                <a:spcPct val="114399"/>
              </a:lnSpc>
            </a:pPr>
            <a:r>
              <a:rPr dirty="0" sz="2950">
                <a:solidFill>
                  <a:srgbClr val="FFFFFF"/>
                </a:solidFill>
                <a:latin typeface="Arial Black"/>
                <a:cs typeface="Arial Black"/>
              </a:rPr>
              <a:t>Industrial</a:t>
            </a:r>
            <a:r>
              <a:rPr dirty="0" sz="2950" spc="495">
                <a:solidFill>
                  <a:srgbClr val="FFFFFF"/>
                </a:solidFill>
                <a:latin typeface="Arial Black"/>
                <a:cs typeface="Arial Black"/>
              </a:rPr>
              <a:t>    </a:t>
            </a:r>
            <a:r>
              <a:rPr dirty="0" sz="2950">
                <a:solidFill>
                  <a:srgbClr val="FFFFFF"/>
                </a:solidFill>
                <a:latin typeface="Arial Black"/>
                <a:cs typeface="Arial Black"/>
              </a:rPr>
              <a:t>Automation:</a:t>
            </a:r>
            <a:r>
              <a:rPr dirty="0" sz="2950" spc="495">
                <a:solidFill>
                  <a:srgbClr val="FFFFFF"/>
                </a:solidFill>
                <a:latin typeface="Arial Black"/>
                <a:cs typeface="Arial Black"/>
              </a:rPr>
              <a:t>    </a:t>
            </a:r>
            <a:r>
              <a:rPr dirty="0" sz="2950" spc="-95">
                <a:solidFill>
                  <a:srgbClr val="FFFFFF"/>
                </a:solidFill>
                <a:latin typeface="Arial Black"/>
                <a:cs typeface="Arial Black"/>
              </a:rPr>
              <a:t>Improving </a:t>
            </a:r>
            <a:r>
              <a:rPr dirty="0" sz="2950" spc="-90">
                <a:solidFill>
                  <a:srgbClr val="FFFFFF"/>
                </a:solidFill>
                <a:latin typeface="Arial Black"/>
                <a:cs typeface="Arial Black"/>
              </a:rPr>
              <a:t>efficiency</a:t>
            </a:r>
            <a:r>
              <a:rPr dirty="0" sz="2950" spc="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950" spc="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35">
                <a:solidFill>
                  <a:srgbClr val="FFFFFF"/>
                </a:solidFill>
                <a:latin typeface="Arial Black"/>
                <a:cs typeface="Arial Black"/>
              </a:rPr>
              <a:t>productivity</a:t>
            </a:r>
            <a:r>
              <a:rPr dirty="0" sz="2950" spc="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2950" spc="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80">
                <a:solidFill>
                  <a:srgbClr val="FFFFFF"/>
                </a:solidFill>
                <a:latin typeface="Arial Black"/>
                <a:cs typeface="Arial Black"/>
              </a:rPr>
              <a:t>industrial </a:t>
            </a:r>
            <a:r>
              <a:rPr dirty="0" sz="2950" spc="-75">
                <a:solidFill>
                  <a:srgbClr val="FFFFFF"/>
                </a:solidFill>
                <a:latin typeface="Arial Black"/>
                <a:cs typeface="Arial Black"/>
              </a:rPr>
              <a:t>settings.</a:t>
            </a:r>
            <a:endParaRPr sz="2950">
              <a:latin typeface="Arial Black"/>
              <a:cs typeface="Arial Black"/>
            </a:endParaRPr>
          </a:p>
          <a:p>
            <a:pPr algn="just" marL="12700" marR="7620">
              <a:lnSpc>
                <a:spcPct val="114399"/>
              </a:lnSpc>
            </a:pPr>
            <a:r>
              <a:rPr dirty="0" sz="2950" spc="-155">
                <a:solidFill>
                  <a:srgbClr val="FFFFFF"/>
                </a:solidFill>
                <a:latin typeface="Arial Black"/>
                <a:cs typeface="Arial Black"/>
              </a:rPr>
              <a:t>Healthcare:</a:t>
            </a:r>
            <a:r>
              <a:rPr dirty="0" sz="2950" spc="-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75">
                <a:solidFill>
                  <a:srgbClr val="FFFFFF"/>
                </a:solidFill>
                <a:latin typeface="Arial Black"/>
                <a:cs typeface="Arial Black"/>
              </a:rPr>
              <a:t>Enhancing</a:t>
            </a:r>
            <a:r>
              <a:rPr dirty="0" sz="2950" spc="-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75">
                <a:solidFill>
                  <a:srgbClr val="FFFFFF"/>
                </a:solidFill>
                <a:latin typeface="Arial Black"/>
                <a:cs typeface="Arial Black"/>
              </a:rPr>
              <a:t>patient</a:t>
            </a:r>
            <a:r>
              <a:rPr dirty="0" sz="2950" spc="-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25">
                <a:solidFill>
                  <a:srgbClr val="FFFFFF"/>
                </a:solidFill>
                <a:latin typeface="Arial Black"/>
                <a:cs typeface="Arial Black"/>
              </a:rPr>
              <a:t>safety</a:t>
            </a:r>
            <a:r>
              <a:rPr dirty="0" sz="2950" spc="-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2950" spc="-145">
                <a:solidFill>
                  <a:srgbClr val="FFFFFF"/>
                </a:solidFill>
                <a:latin typeface="Arial Black"/>
                <a:cs typeface="Arial Black"/>
              </a:rPr>
              <a:t>workflow</a:t>
            </a:r>
            <a:r>
              <a:rPr dirty="0" sz="295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7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295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60">
                <a:solidFill>
                  <a:srgbClr val="FFFFFF"/>
                </a:solidFill>
                <a:latin typeface="Arial Black"/>
                <a:cs typeface="Arial Black"/>
              </a:rPr>
              <a:t>healthcare</a:t>
            </a:r>
            <a:r>
              <a:rPr dirty="0" sz="295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60">
                <a:solidFill>
                  <a:srgbClr val="FFFFFF"/>
                </a:solidFill>
                <a:latin typeface="Arial Black"/>
                <a:cs typeface="Arial Black"/>
              </a:rPr>
              <a:t>settings.</a:t>
            </a:r>
            <a:endParaRPr sz="29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28897"/>
            <a:ext cx="5882640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b="1">
                <a:latin typeface="Tahoma"/>
                <a:cs typeface="Tahoma"/>
              </a:rPr>
              <a:t>Future</a:t>
            </a:r>
            <a:r>
              <a:rPr dirty="0" sz="7200" spc="-330" b="1">
                <a:latin typeface="Tahoma"/>
                <a:cs typeface="Tahoma"/>
              </a:rPr>
              <a:t> </a:t>
            </a:r>
            <a:r>
              <a:rPr dirty="0" sz="7200" spc="210" b="1">
                <a:latin typeface="Tahoma"/>
                <a:cs typeface="Tahoma"/>
              </a:rPr>
              <a:t>Work</a:t>
            </a:r>
            <a:endParaRPr sz="720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84254" y="2829695"/>
            <a:ext cx="153035" cy="5043805"/>
            <a:chOff x="584254" y="2829695"/>
            <a:chExt cx="153035" cy="504380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254" y="2829695"/>
              <a:ext cx="152840" cy="15284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254" y="5275143"/>
              <a:ext cx="152840" cy="15284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4254" y="7720591"/>
              <a:ext cx="152840" cy="152840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953655" y="2522232"/>
            <a:ext cx="5556885" cy="12484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715">
              <a:lnSpc>
                <a:spcPct val="118000"/>
              </a:lnSpc>
              <a:spcBef>
                <a:spcPts val="90"/>
              </a:spcBef>
              <a:tabLst>
                <a:tab pos="2937510" algn="l"/>
                <a:tab pos="2985770" algn="l"/>
                <a:tab pos="4133215" algn="l"/>
              </a:tabLst>
            </a:pPr>
            <a:r>
              <a:rPr dirty="0" sz="3400" spc="-10">
                <a:solidFill>
                  <a:srgbClr val="FFFFFF"/>
                </a:solidFill>
                <a:latin typeface="Arial Black"/>
                <a:cs typeface="Arial Black"/>
              </a:rPr>
              <a:t>Improved</a:t>
            </a:r>
            <a:r>
              <a:rPr dirty="0" sz="3400">
                <a:solidFill>
                  <a:srgbClr val="FFFFFF"/>
                </a:solidFill>
                <a:latin typeface="Arial Black"/>
                <a:cs typeface="Arial Black"/>
              </a:rPr>
              <a:t>		</a:t>
            </a:r>
            <a:r>
              <a:rPr dirty="0" sz="3400" spc="-135">
                <a:solidFill>
                  <a:srgbClr val="FFFFFF"/>
                </a:solidFill>
                <a:latin typeface="Arial Black"/>
                <a:cs typeface="Arial Black"/>
              </a:rPr>
              <a:t>accuracy: </a:t>
            </a:r>
            <a:r>
              <a:rPr dirty="0" sz="3400" spc="-10">
                <a:solidFill>
                  <a:srgbClr val="FFFFFF"/>
                </a:solidFill>
                <a:latin typeface="Arial Black"/>
                <a:cs typeface="Arial Black"/>
              </a:rPr>
              <a:t>algorithms</a:t>
            </a:r>
            <a:r>
              <a:rPr dirty="0" sz="34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3400" spc="-2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34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3400" spc="-114">
                <a:solidFill>
                  <a:srgbClr val="FFFFFF"/>
                </a:solidFill>
                <a:latin typeface="Arial Black"/>
                <a:cs typeface="Arial Black"/>
              </a:rPr>
              <a:t>higher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858484" y="2522232"/>
            <a:ext cx="2296160" cy="12484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95580" marR="5080" indent="-183515">
              <a:lnSpc>
                <a:spcPct val="118000"/>
              </a:lnSpc>
              <a:spcBef>
                <a:spcPts val="90"/>
              </a:spcBef>
            </a:pPr>
            <a:r>
              <a:rPr dirty="0" sz="3400" spc="-185">
                <a:solidFill>
                  <a:srgbClr val="FFFFFF"/>
                </a:solidFill>
                <a:latin typeface="Arial Black"/>
                <a:cs typeface="Arial Black"/>
              </a:rPr>
              <a:t>Advancing </a:t>
            </a:r>
            <a:r>
              <a:rPr dirty="0" sz="3400" spc="-160">
                <a:solidFill>
                  <a:srgbClr val="FFFFFF"/>
                </a:solidFill>
                <a:latin typeface="Arial Black"/>
                <a:cs typeface="Arial Black"/>
              </a:rPr>
              <a:t>detection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35"/>
              </a:spcBef>
            </a:pPr>
            <a:r>
              <a:rPr dirty="0" spc="-260"/>
              <a:t>accuracy</a:t>
            </a:r>
            <a:r>
              <a:rPr dirty="0" spc="-235"/>
              <a:t> </a:t>
            </a:r>
            <a:r>
              <a:rPr dirty="0" spc="-55"/>
              <a:t>in</a:t>
            </a:r>
            <a:r>
              <a:rPr dirty="0" spc="-235"/>
              <a:t> </a:t>
            </a:r>
            <a:r>
              <a:rPr dirty="0" spc="-204"/>
              <a:t>complex</a:t>
            </a:r>
            <a:r>
              <a:rPr dirty="0" spc="-235"/>
              <a:t> </a:t>
            </a:r>
            <a:r>
              <a:rPr dirty="0" spc="-300"/>
              <a:t>scenes.</a:t>
            </a:r>
          </a:p>
          <a:p>
            <a:pPr>
              <a:lnSpc>
                <a:spcPct val="100000"/>
              </a:lnSpc>
              <a:spcBef>
                <a:spcPts val="20"/>
              </a:spcBef>
            </a:pPr>
          </a:p>
          <a:p>
            <a:pPr algn="just" marL="12700" marR="5080">
              <a:lnSpc>
                <a:spcPct val="118000"/>
              </a:lnSpc>
            </a:pPr>
            <a:r>
              <a:rPr dirty="0" spc="-160"/>
              <a:t>Real-</a:t>
            </a:r>
            <a:r>
              <a:rPr dirty="0" spc="-105"/>
              <a:t>time</a:t>
            </a:r>
            <a:r>
              <a:rPr dirty="0" spc="-90"/>
              <a:t> </a:t>
            </a:r>
            <a:r>
              <a:rPr dirty="0" spc="-204"/>
              <a:t>processing:</a:t>
            </a:r>
            <a:r>
              <a:rPr dirty="0" spc="-80"/>
              <a:t> </a:t>
            </a:r>
            <a:r>
              <a:rPr dirty="0" spc="-155"/>
              <a:t>Enabling</a:t>
            </a:r>
            <a:r>
              <a:rPr dirty="0" spc="-80"/>
              <a:t> </a:t>
            </a:r>
            <a:r>
              <a:rPr dirty="0" spc="-70"/>
              <a:t>faster </a:t>
            </a:r>
            <a:r>
              <a:rPr dirty="0"/>
              <a:t>and</a:t>
            </a:r>
            <a:r>
              <a:rPr dirty="0" spc="55"/>
              <a:t> </a:t>
            </a:r>
            <a:r>
              <a:rPr dirty="0"/>
              <a:t>more</a:t>
            </a:r>
            <a:r>
              <a:rPr dirty="0" spc="55"/>
              <a:t> </a:t>
            </a:r>
            <a:r>
              <a:rPr dirty="0" spc="-35"/>
              <a:t>efficient</a:t>
            </a:r>
            <a:r>
              <a:rPr dirty="0" spc="55"/>
              <a:t> </a:t>
            </a:r>
            <a:r>
              <a:rPr dirty="0" spc="-40"/>
              <a:t>object</a:t>
            </a:r>
            <a:r>
              <a:rPr dirty="0" spc="60"/>
              <a:t> </a:t>
            </a:r>
            <a:r>
              <a:rPr dirty="0" spc="-125"/>
              <a:t>detection </a:t>
            </a:r>
            <a:r>
              <a:rPr dirty="0" spc="-55"/>
              <a:t>in</a:t>
            </a:r>
            <a:r>
              <a:rPr dirty="0" spc="-215"/>
              <a:t> </a:t>
            </a:r>
            <a:r>
              <a:rPr dirty="0" spc="-105"/>
              <a:t>real-</a:t>
            </a:r>
            <a:r>
              <a:rPr dirty="0" spc="-10"/>
              <a:t>time.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953655" y="7413127"/>
            <a:ext cx="5746750" cy="12484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90"/>
              </a:spcBef>
              <a:tabLst>
                <a:tab pos="3065145" algn="l"/>
                <a:tab pos="3650615" algn="l"/>
                <a:tab pos="4666615" algn="l"/>
              </a:tabLst>
            </a:pPr>
            <a:r>
              <a:rPr dirty="0" sz="3400" spc="-75">
                <a:solidFill>
                  <a:srgbClr val="FFFFFF"/>
                </a:solidFill>
                <a:latin typeface="Arial Black"/>
                <a:cs typeface="Arial Black"/>
              </a:rPr>
              <a:t>Multi-</a:t>
            </a:r>
            <a:r>
              <a:rPr dirty="0" sz="3400" spc="-10">
                <a:solidFill>
                  <a:srgbClr val="FFFFFF"/>
                </a:solidFill>
                <a:latin typeface="Arial Black"/>
                <a:cs typeface="Arial Black"/>
              </a:rPr>
              <a:t>modal</a:t>
            </a:r>
            <a:r>
              <a:rPr dirty="0" sz="3400">
                <a:solidFill>
                  <a:srgbClr val="FFFFFF"/>
                </a:solidFill>
                <a:latin typeface="Arial Black"/>
                <a:cs typeface="Arial Black"/>
              </a:rPr>
              <a:t>		</a:t>
            </a:r>
            <a:r>
              <a:rPr dirty="0" sz="3400" spc="-25">
                <a:solidFill>
                  <a:srgbClr val="FFFFFF"/>
                </a:solidFill>
                <a:latin typeface="Arial Black"/>
                <a:cs typeface="Arial Black"/>
              </a:rPr>
              <a:t>object </a:t>
            </a:r>
            <a:r>
              <a:rPr dirty="0" sz="3400" spc="-10">
                <a:solidFill>
                  <a:srgbClr val="FFFFFF"/>
                </a:solidFill>
                <a:latin typeface="Arial Black"/>
                <a:cs typeface="Arial Black"/>
              </a:rPr>
              <a:t>Integrating</a:t>
            </a:r>
            <a:r>
              <a:rPr dirty="0" sz="34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3400" spc="-2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34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3400" spc="-40">
                <a:solidFill>
                  <a:srgbClr val="FFFFFF"/>
                </a:solidFill>
                <a:latin typeface="Arial Black"/>
                <a:cs typeface="Arial Black"/>
              </a:rPr>
              <a:t>from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914477" y="7413127"/>
            <a:ext cx="2237105" cy="12484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0" marR="5080" indent="-368935">
              <a:lnSpc>
                <a:spcPct val="118000"/>
              </a:lnSpc>
              <a:spcBef>
                <a:spcPts val="90"/>
              </a:spcBef>
            </a:pPr>
            <a:r>
              <a:rPr dirty="0" sz="3400" spc="-160">
                <a:solidFill>
                  <a:srgbClr val="FFFFFF"/>
                </a:solidFill>
                <a:latin typeface="Arial Black"/>
                <a:cs typeface="Arial Black"/>
              </a:rPr>
              <a:t>detection: </a:t>
            </a:r>
            <a:r>
              <a:rPr dirty="0" sz="3400" spc="-85">
                <a:solidFill>
                  <a:srgbClr val="FFFFFF"/>
                </a:solidFill>
                <a:latin typeface="Arial Black"/>
                <a:cs typeface="Arial Black"/>
              </a:rPr>
              <a:t>multiple</a:t>
            </a:r>
            <a:endParaRPr sz="3400">
              <a:latin typeface="Arial Black"/>
              <a:cs typeface="Arial Black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53655" y="8723189"/>
            <a:ext cx="7594600" cy="54991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400" spc="-235">
                <a:solidFill>
                  <a:srgbClr val="FFFFFF"/>
                </a:solidFill>
                <a:latin typeface="Arial Black"/>
                <a:cs typeface="Arial Black"/>
              </a:rPr>
              <a:t>sources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4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00">
                <a:solidFill>
                  <a:srgbClr val="FFFFFF"/>
                </a:solidFill>
                <a:latin typeface="Arial Black"/>
                <a:cs typeface="Arial Black"/>
              </a:rPr>
              <a:t>more</a:t>
            </a:r>
            <a:r>
              <a:rPr dirty="0" sz="3400" spc="-2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00">
                <a:solidFill>
                  <a:srgbClr val="FFFFFF"/>
                </a:solidFill>
                <a:latin typeface="Arial Black"/>
                <a:cs typeface="Arial Black"/>
              </a:rPr>
              <a:t>robust</a:t>
            </a:r>
            <a:r>
              <a:rPr dirty="0" sz="3400" spc="-22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400" spc="-135">
                <a:solidFill>
                  <a:srgbClr val="FFFFFF"/>
                </a:solidFill>
                <a:latin typeface="Arial Black"/>
                <a:cs typeface="Arial Black"/>
              </a:rPr>
              <a:t>detection.</a:t>
            </a:r>
            <a:endParaRPr sz="34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A33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/>
              <a:t>Thank</a:t>
            </a:r>
            <a:r>
              <a:rPr dirty="0" spc="-250"/>
              <a:t> </a:t>
            </a:r>
            <a:r>
              <a:rPr dirty="0" spc="-409"/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000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8873490" cy="10287000"/>
            <a:chOff x="0" y="0"/>
            <a:chExt cx="8873490" cy="10287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873192" cy="102869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0316" y="1642403"/>
              <a:ext cx="133349" cy="13334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0316" y="3242603"/>
              <a:ext cx="133349" cy="13334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0316" y="4842803"/>
              <a:ext cx="133349" cy="13334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521592" y="214961"/>
            <a:ext cx="5750560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65" b="1">
                <a:latin typeface="Tahoma"/>
                <a:cs typeface="Tahoma"/>
              </a:rPr>
              <a:t>Introduction</a:t>
            </a:r>
            <a:endParaRPr sz="72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610991" y="1372528"/>
            <a:ext cx="9098280" cy="4826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6350">
              <a:lnSpc>
                <a:spcPct val="116700"/>
              </a:lnSpc>
              <a:spcBef>
                <a:spcPts val="95"/>
              </a:spcBef>
            </a:pPr>
            <a:r>
              <a:rPr dirty="0" sz="3000" spc="-175">
                <a:solidFill>
                  <a:srgbClr val="FFFFFF"/>
                </a:solidFill>
                <a:latin typeface="Arial Black"/>
                <a:cs typeface="Arial Black"/>
              </a:rPr>
              <a:t>Object-</a:t>
            </a:r>
            <a:r>
              <a:rPr dirty="0" sz="3000" spc="-45">
                <a:solidFill>
                  <a:srgbClr val="FFFFFF"/>
                </a:solidFill>
                <a:latin typeface="Arial Black"/>
                <a:cs typeface="Arial Black"/>
              </a:rPr>
              <a:t>based</a:t>
            </a:r>
            <a:r>
              <a:rPr dirty="0" sz="3000" spc="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85">
                <a:solidFill>
                  <a:srgbClr val="FFFFFF"/>
                </a:solidFill>
                <a:latin typeface="Arial Black"/>
                <a:cs typeface="Arial Black"/>
              </a:rPr>
              <a:t>detection</a:t>
            </a:r>
            <a:r>
              <a:rPr dirty="0" sz="3000" spc="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80">
                <a:solidFill>
                  <a:srgbClr val="FFFFFF"/>
                </a:solidFill>
                <a:latin typeface="Arial Black"/>
                <a:cs typeface="Arial Black"/>
              </a:rPr>
              <a:t>system</a:t>
            </a:r>
            <a:r>
              <a:rPr dirty="0" sz="3000" spc="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3000" spc="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3000" spc="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90">
                <a:solidFill>
                  <a:srgbClr val="FFFFFF"/>
                </a:solidFill>
                <a:latin typeface="Arial Black"/>
                <a:cs typeface="Arial Black"/>
              </a:rPr>
              <a:t>computer 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vision</a:t>
            </a:r>
            <a:r>
              <a:rPr dirty="0" sz="3000" spc="1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Arial Black"/>
                <a:cs typeface="Arial Black"/>
              </a:rPr>
              <a:t>technique</a:t>
            </a:r>
            <a:r>
              <a:rPr dirty="0" sz="3000" spc="1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3000" spc="1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Arial Black"/>
                <a:cs typeface="Arial Black"/>
              </a:rPr>
              <a:t>identifying</a:t>
            </a:r>
            <a:r>
              <a:rPr dirty="0" sz="3000" spc="1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000" spc="1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14">
                <a:solidFill>
                  <a:srgbClr val="FFFFFF"/>
                </a:solidFill>
                <a:latin typeface="Arial Black"/>
                <a:cs typeface="Arial Black"/>
              </a:rPr>
              <a:t>tracking </a:t>
            </a:r>
            <a:r>
              <a:rPr dirty="0" sz="3000" spc="-215">
                <a:solidFill>
                  <a:srgbClr val="FFFFFF"/>
                </a:solidFill>
                <a:latin typeface="Arial Black"/>
                <a:cs typeface="Arial Black"/>
              </a:rPr>
              <a:t>objects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6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20">
                <a:solidFill>
                  <a:srgbClr val="FFFFFF"/>
                </a:solidFill>
                <a:latin typeface="Arial Black"/>
                <a:cs typeface="Arial Black"/>
              </a:rPr>
              <a:t>images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75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Arial Black"/>
                <a:cs typeface="Arial Black"/>
              </a:rPr>
              <a:t>videos.</a:t>
            </a:r>
            <a:endParaRPr sz="3000">
              <a:latin typeface="Arial Black"/>
              <a:cs typeface="Arial Black"/>
            </a:endParaRPr>
          </a:p>
          <a:p>
            <a:pPr algn="just" marL="12700" marR="5080">
              <a:lnSpc>
                <a:spcPts val="4200"/>
              </a:lnSpc>
              <a:spcBef>
                <a:spcPts val="240"/>
              </a:spcBef>
            </a:pP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This</a:t>
            </a:r>
            <a:r>
              <a:rPr dirty="0" sz="3000" spc="6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technology</a:t>
            </a:r>
            <a:r>
              <a:rPr dirty="0" sz="3000" spc="6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revolutionizes</a:t>
            </a:r>
            <a:r>
              <a:rPr dirty="0" sz="3000" spc="6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visual</a:t>
            </a:r>
            <a:r>
              <a:rPr dirty="0" sz="3000" spc="6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85">
                <a:solidFill>
                  <a:srgbClr val="FFFFFF"/>
                </a:solidFill>
                <a:latin typeface="Arial Black"/>
                <a:cs typeface="Arial Black"/>
              </a:rPr>
              <a:t>data 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analysis,</a:t>
            </a:r>
            <a:r>
              <a:rPr dirty="0" sz="3000" spc="140">
                <a:solidFill>
                  <a:srgbClr val="FFFFFF"/>
                </a:solidFill>
                <a:latin typeface="Arial Black"/>
                <a:cs typeface="Arial Black"/>
              </a:rPr>
              <a:t>  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making</a:t>
            </a:r>
            <a:r>
              <a:rPr dirty="0" sz="3000" spc="140">
                <a:solidFill>
                  <a:srgbClr val="FFFFFF"/>
                </a:solidFill>
                <a:latin typeface="Arial Black"/>
                <a:cs typeface="Arial Black"/>
              </a:rPr>
              <a:t>  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it</a:t>
            </a:r>
            <a:r>
              <a:rPr dirty="0" sz="3000" spc="140">
                <a:solidFill>
                  <a:srgbClr val="FFFFFF"/>
                </a:solidFill>
                <a:latin typeface="Arial Black"/>
                <a:cs typeface="Arial Black"/>
              </a:rPr>
              <a:t>  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easier</a:t>
            </a:r>
            <a:r>
              <a:rPr dirty="0" sz="3000" spc="140">
                <a:solidFill>
                  <a:srgbClr val="FFFFFF"/>
                </a:solidFill>
                <a:latin typeface="Arial Black"/>
                <a:cs typeface="Arial Black"/>
              </a:rPr>
              <a:t>  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000" spc="140">
                <a:solidFill>
                  <a:srgbClr val="FFFFFF"/>
                </a:solidFill>
                <a:latin typeface="Arial Black"/>
                <a:cs typeface="Arial Black"/>
              </a:rPr>
              <a:t>  </a:t>
            </a:r>
            <a:r>
              <a:rPr dirty="0" sz="3000" spc="-90">
                <a:solidFill>
                  <a:srgbClr val="FFFFFF"/>
                </a:solidFill>
                <a:latin typeface="Arial Black"/>
                <a:cs typeface="Arial Black"/>
              </a:rPr>
              <a:t>understand 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complex</a:t>
            </a:r>
            <a:r>
              <a:rPr dirty="0" sz="300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65">
                <a:solidFill>
                  <a:srgbClr val="FFFFFF"/>
                </a:solidFill>
                <a:latin typeface="Arial Black"/>
                <a:cs typeface="Arial Black"/>
              </a:rPr>
              <a:t>scenes.</a:t>
            </a:r>
            <a:endParaRPr sz="3000">
              <a:latin typeface="Arial Black"/>
              <a:cs typeface="Arial Black"/>
            </a:endParaRPr>
          </a:p>
          <a:p>
            <a:pPr algn="just" marL="12700" marR="7620">
              <a:lnSpc>
                <a:spcPts val="4200"/>
              </a:lnSpc>
            </a:pPr>
            <a:r>
              <a:rPr dirty="0" sz="3000" spc="-175">
                <a:solidFill>
                  <a:srgbClr val="FFFFFF"/>
                </a:solidFill>
                <a:latin typeface="Arial Black"/>
                <a:cs typeface="Arial Black"/>
              </a:rPr>
              <a:t>Object-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based</a:t>
            </a:r>
            <a:r>
              <a:rPr dirty="0" sz="3000" spc="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Arial Black"/>
                <a:cs typeface="Arial Black"/>
              </a:rPr>
              <a:t>detection</a:t>
            </a:r>
            <a:r>
              <a:rPr dirty="0" sz="3000" spc="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35">
                <a:solidFill>
                  <a:srgbClr val="FFFFFF"/>
                </a:solidFill>
                <a:latin typeface="Arial Black"/>
                <a:cs typeface="Arial Black"/>
              </a:rPr>
              <a:t>systems</a:t>
            </a:r>
            <a:r>
              <a:rPr dirty="0" sz="3000" spc="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can</a:t>
            </a:r>
            <a:r>
              <a:rPr dirty="0" sz="3000" spc="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Arial Black"/>
                <a:cs typeface="Arial Black"/>
              </a:rPr>
              <a:t>identify </a:t>
            </a:r>
            <a:r>
              <a:rPr dirty="0" sz="3000" spc="-175">
                <a:solidFill>
                  <a:srgbClr val="FFFFFF"/>
                </a:solidFill>
                <a:latin typeface="Arial Black"/>
                <a:cs typeface="Arial Black"/>
              </a:rPr>
              <a:t>objects</a:t>
            </a:r>
            <a:r>
              <a:rPr dirty="0" sz="3000" spc="-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60">
                <a:solidFill>
                  <a:srgbClr val="FFFFFF"/>
                </a:solidFill>
                <a:latin typeface="Arial Black"/>
                <a:cs typeface="Arial Black"/>
              </a:rPr>
              <a:t>regardless</a:t>
            </a:r>
            <a:r>
              <a:rPr dirty="0" sz="3000" spc="-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000" spc="-11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their</a:t>
            </a:r>
            <a:r>
              <a:rPr dirty="0" sz="3000" spc="-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65">
                <a:solidFill>
                  <a:srgbClr val="FFFFFF"/>
                </a:solidFill>
                <a:latin typeface="Arial Black"/>
                <a:cs typeface="Arial Black"/>
              </a:rPr>
              <a:t>orientation,</a:t>
            </a:r>
            <a:r>
              <a:rPr dirty="0" sz="3000" spc="-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60">
                <a:solidFill>
                  <a:srgbClr val="FFFFFF"/>
                </a:solidFill>
                <a:latin typeface="Arial Black"/>
                <a:cs typeface="Arial Black"/>
              </a:rPr>
              <a:t>size,</a:t>
            </a:r>
            <a:r>
              <a:rPr dirty="0" sz="3000" spc="-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Arial Black"/>
                <a:cs typeface="Arial Black"/>
              </a:rPr>
              <a:t>or </a:t>
            </a:r>
            <a:r>
              <a:rPr dirty="0" sz="3000" spc="-135">
                <a:solidFill>
                  <a:srgbClr val="FFFFFF"/>
                </a:solidFill>
                <a:latin typeface="Arial Black"/>
                <a:cs typeface="Arial Black"/>
              </a:rPr>
              <a:t>position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6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30">
                <a:solidFill>
                  <a:srgbClr val="FFFFFF"/>
                </a:solidFill>
                <a:latin typeface="Arial Black"/>
                <a:cs typeface="Arial Black"/>
              </a:rPr>
              <a:t>an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Arial Black"/>
                <a:cs typeface="Arial Black"/>
              </a:rPr>
              <a:t>image.</a:t>
            </a:r>
            <a:endParaRPr sz="3000">
              <a:latin typeface="Arial Black"/>
              <a:cs typeface="Arial Black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8290316" y="6443003"/>
            <a:ext cx="133350" cy="1733550"/>
            <a:chOff x="8290316" y="6443003"/>
            <a:chExt cx="133350" cy="1733550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0316" y="6443003"/>
              <a:ext cx="133349" cy="13334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90316" y="8043203"/>
              <a:ext cx="133349" cy="133349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1341342" y="6782728"/>
            <a:ext cx="166814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55">
                <a:solidFill>
                  <a:srgbClr val="FFFFFF"/>
                </a:solidFill>
                <a:latin typeface="Arial Black"/>
                <a:cs typeface="Arial Black"/>
              </a:rPr>
              <a:t>security,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8610991" y="6173128"/>
            <a:ext cx="9091930" cy="109220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algn="r" marR="6985">
              <a:lnSpc>
                <a:spcPct val="100000"/>
              </a:lnSpc>
              <a:spcBef>
                <a:spcPts val="700"/>
              </a:spcBef>
              <a:tabLst>
                <a:tab pos="1313180" algn="l"/>
                <a:tab pos="2341880" algn="l"/>
                <a:tab pos="3671570" algn="l"/>
                <a:tab pos="4628515" algn="l"/>
                <a:tab pos="7357109" algn="l"/>
                <a:tab pos="8643620" algn="l"/>
              </a:tabLst>
            </a:pPr>
            <a:r>
              <a:rPr dirty="0" sz="3000" spc="-20">
                <a:solidFill>
                  <a:srgbClr val="FFFFFF"/>
                </a:solidFill>
                <a:latin typeface="Arial Black"/>
                <a:cs typeface="Arial Black"/>
              </a:rPr>
              <a:t>They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3000" spc="-25">
                <a:solidFill>
                  <a:srgbClr val="FFFFFF"/>
                </a:solidFill>
                <a:latin typeface="Arial Black"/>
                <a:cs typeface="Arial Black"/>
              </a:rPr>
              <a:t>are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3000" spc="-10">
                <a:solidFill>
                  <a:srgbClr val="FFFFFF"/>
                </a:solidFill>
                <a:latin typeface="Arial Black"/>
                <a:cs typeface="Arial Black"/>
              </a:rPr>
              <a:t>ideal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3000" spc="-2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3000" spc="-10">
                <a:solidFill>
                  <a:srgbClr val="FFFFFF"/>
                </a:solidFill>
                <a:latin typeface="Arial Black"/>
                <a:cs typeface="Arial Black"/>
              </a:rPr>
              <a:t>applications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3000" spc="-20">
                <a:solidFill>
                  <a:srgbClr val="FFFFFF"/>
                </a:solidFill>
                <a:latin typeface="Arial Black"/>
                <a:cs typeface="Arial Black"/>
              </a:rPr>
              <a:t>such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3000" spc="-295">
                <a:solidFill>
                  <a:srgbClr val="FFFFFF"/>
                </a:solidFill>
                <a:latin typeface="Arial Black"/>
                <a:cs typeface="Arial Black"/>
              </a:rPr>
              <a:t>as</a:t>
            </a:r>
            <a:endParaRPr sz="3000">
              <a:latin typeface="Arial Black"/>
              <a:cs typeface="Arial Black"/>
            </a:endParaRPr>
          </a:p>
          <a:p>
            <a:pPr algn="r" marR="5080">
              <a:lnSpc>
                <a:spcPct val="100000"/>
              </a:lnSpc>
              <a:spcBef>
                <a:spcPts val="600"/>
              </a:spcBef>
              <a:tabLst>
                <a:tab pos="2732405" algn="l"/>
              </a:tabLst>
            </a:pPr>
            <a:r>
              <a:rPr dirty="0" sz="3000" spc="-10">
                <a:solidFill>
                  <a:srgbClr val="FFFFFF"/>
                </a:solidFill>
                <a:latin typeface="Arial Black"/>
                <a:cs typeface="Arial Black"/>
              </a:rPr>
              <a:t>autonomous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3000" spc="-90">
                <a:solidFill>
                  <a:srgbClr val="FFFFFF"/>
                </a:solidFill>
                <a:latin typeface="Arial Black"/>
                <a:cs typeface="Arial Black"/>
              </a:rPr>
              <a:t>vehicles,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610991" y="6706528"/>
            <a:ext cx="2522220" cy="1625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-114">
                <a:solidFill>
                  <a:srgbClr val="FFFFFF"/>
                </a:solidFill>
                <a:latin typeface="Arial Black"/>
                <a:cs typeface="Arial Black"/>
              </a:rPr>
              <a:t>surveillance, </a:t>
            </a:r>
            <a:r>
              <a:rPr dirty="0" sz="3000" spc="-17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000" spc="-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50">
                <a:solidFill>
                  <a:srgbClr val="FFFFFF"/>
                </a:solidFill>
                <a:latin typeface="Arial Black"/>
                <a:cs typeface="Arial Black"/>
              </a:rPr>
              <a:t>robotics. </a:t>
            </a:r>
            <a:r>
              <a:rPr dirty="0" sz="3000" spc="-175">
                <a:solidFill>
                  <a:srgbClr val="FFFFFF"/>
                </a:solidFill>
                <a:latin typeface="Arial Black"/>
                <a:cs typeface="Arial Black"/>
              </a:rPr>
              <a:t>Object-</a:t>
            </a:r>
            <a:r>
              <a:rPr dirty="0" sz="3000" spc="-180">
                <a:solidFill>
                  <a:srgbClr val="FFFFFF"/>
                </a:solidFill>
                <a:latin typeface="Arial Black"/>
                <a:cs typeface="Arial Black"/>
              </a:rPr>
              <a:t>based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1863592" y="7849528"/>
            <a:ext cx="58369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8895" algn="l"/>
                <a:tab pos="4894580" algn="l"/>
              </a:tabLst>
            </a:pPr>
            <a:r>
              <a:rPr dirty="0" sz="3000" spc="-10">
                <a:solidFill>
                  <a:srgbClr val="FFFFFF"/>
                </a:solidFill>
                <a:latin typeface="Arial Black"/>
                <a:cs typeface="Arial Black"/>
              </a:rPr>
              <a:t>detection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3000" spc="-10">
                <a:solidFill>
                  <a:srgbClr val="FFFFFF"/>
                </a:solidFill>
                <a:latin typeface="Arial Black"/>
                <a:cs typeface="Arial Black"/>
              </a:rPr>
              <a:t>systems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3000" spc="-65">
                <a:solidFill>
                  <a:srgbClr val="FFFFFF"/>
                </a:solidFill>
                <a:latin typeface="Arial Black"/>
                <a:cs typeface="Arial Black"/>
              </a:rPr>
              <a:t>offer</a:t>
            </a:r>
            <a:endParaRPr sz="3000">
              <a:latin typeface="Arial Black"/>
              <a:cs typeface="Arial Black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8610991" y="8306728"/>
            <a:ext cx="9090025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  <a:tabLst>
                <a:tab pos="2196465" algn="l"/>
                <a:tab pos="3171190" algn="l"/>
                <a:tab pos="5734685" algn="l"/>
                <a:tab pos="6544309" algn="l"/>
                <a:tab pos="8209280" algn="l"/>
              </a:tabLst>
            </a:pPr>
            <a:r>
              <a:rPr dirty="0" sz="3000" spc="-10">
                <a:solidFill>
                  <a:srgbClr val="FFFFFF"/>
                </a:solidFill>
                <a:latin typeface="Arial Black"/>
                <a:cs typeface="Arial Black"/>
              </a:rPr>
              <a:t>versatility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3000" spc="-2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3000" spc="-10">
                <a:solidFill>
                  <a:srgbClr val="FFFFFF"/>
                </a:solidFill>
                <a:latin typeface="Arial Black"/>
                <a:cs typeface="Arial Black"/>
              </a:rPr>
              <a:t>adaptability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3000" spc="-2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3000" spc="-10">
                <a:solidFill>
                  <a:srgbClr val="FFFFFF"/>
                </a:solidFill>
                <a:latin typeface="Arial Black"/>
                <a:cs typeface="Arial Black"/>
              </a:rPr>
              <a:t>various</a:t>
            </a:r>
            <a:r>
              <a:rPr dirty="0" sz="30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3000" spc="-114">
                <a:solidFill>
                  <a:srgbClr val="FFFFFF"/>
                </a:solidFill>
                <a:latin typeface="Arial Black"/>
                <a:cs typeface="Arial Black"/>
              </a:rPr>
              <a:t>real- </a:t>
            </a:r>
            <a:r>
              <a:rPr dirty="0" sz="3000" spc="-130">
                <a:solidFill>
                  <a:srgbClr val="FFFFFF"/>
                </a:solidFill>
                <a:latin typeface="Arial Black"/>
                <a:cs typeface="Arial Black"/>
              </a:rPr>
              <a:t>world</a:t>
            </a:r>
            <a:r>
              <a:rPr dirty="0" sz="30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95">
                <a:solidFill>
                  <a:srgbClr val="FFFFFF"/>
                </a:solidFill>
                <a:latin typeface="Arial Black"/>
                <a:cs typeface="Arial Black"/>
              </a:rPr>
              <a:t>scenarios.</a:t>
            </a:r>
            <a:endParaRPr sz="3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11239" y="990398"/>
            <a:ext cx="4665980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10" b="1">
                <a:latin typeface="Tahoma"/>
                <a:cs typeface="Tahoma"/>
              </a:rPr>
              <a:t>Our</a:t>
            </a:r>
            <a:r>
              <a:rPr dirty="0" sz="7200" spc="-500" b="1">
                <a:latin typeface="Tahoma"/>
                <a:cs typeface="Tahoma"/>
              </a:rPr>
              <a:t> </a:t>
            </a:r>
            <a:r>
              <a:rPr dirty="0" sz="7200" spc="-45" b="1">
                <a:latin typeface="Tahoma"/>
                <a:cs typeface="Tahoma"/>
              </a:rPr>
              <a:t>Vision</a:t>
            </a:r>
            <a:endParaRPr sz="720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3470494" y="2952949"/>
            <a:ext cx="133350" cy="5467350"/>
            <a:chOff x="3470494" y="2952949"/>
            <a:chExt cx="133350" cy="546735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0494" y="2952949"/>
              <a:ext cx="133349" cy="13334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0494" y="4019749"/>
              <a:ext cx="133349" cy="13334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0494" y="5086549"/>
              <a:ext cx="133349" cy="13334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0494" y="6153349"/>
              <a:ext cx="133349" cy="13334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0494" y="7220149"/>
              <a:ext cx="133349" cy="13334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0494" y="8286949"/>
              <a:ext cx="133349" cy="133348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4034652" y="2683074"/>
            <a:ext cx="10866755" cy="6426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33655" marR="26034">
              <a:lnSpc>
                <a:spcPct val="116700"/>
              </a:lnSpc>
              <a:spcBef>
                <a:spcPts val="95"/>
              </a:spcBef>
            </a:pPr>
            <a:r>
              <a:rPr dirty="0" sz="3000" spc="-40">
                <a:solidFill>
                  <a:srgbClr val="FFFFFF"/>
                </a:solidFill>
                <a:latin typeface="Arial Black"/>
                <a:cs typeface="Arial Black"/>
              </a:rPr>
              <a:t>Our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55">
                <a:solidFill>
                  <a:srgbClr val="FFFFFF"/>
                </a:solidFill>
                <a:latin typeface="Arial Black"/>
                <a:cs typeface="Arial Black"/>
              </a:rPr>
              <a:t>project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80">
                <a:solidFill>
                  <a:srgbClr val="FFFFFF"/>
                </a:solidFill>
                <a:latin typeface="Arial Black"/>
                <a:cs typeface="Arial Black"/>
              </a:rPr>
              <a:t>aims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0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achieve </a:t>
            </a:r>
            <a:r>
              <a:rPr dirty="0" sz="3000" spc="-140">
                <a:solidFill>
                  <a:srgbClr val="FFFFFF"/>
                </a:solidFill>
                <a:latin typeface="Arial Black"/>
                <a:cs typeface="Arial Black"/>
              </a:rPr>
              <a:t>efficient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3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accurate </a:t>
            </a:r>
            <a:r>
              <a:rPr dirty="0" sz="3000" spc="-125">
                <a:solidFill>
                  <a:srgbClr val="FFFFFF"/>
                </a:solidFill>
                <a:latin typeface="Arial Black"/>
                <a:cs typeface="Arial Black"/>
              </a:rPr>
              <a:t>object </a:t>
            </a:r>
            <a:r>
              <a:rPr dirty="0" sz="3000" spc="-160">
                <a:solidFill>
                  <a:srgbClr val="FFFFFF"/>
                </a:solidFill>
                <a:latin typeface="Arial Black"/>
                <a:cs typeface="Arial Black"/>
              </a:rPr>
              <a:t>detection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60">
                <a:solidFill>
                  <a:srgbClr val="FFFFFF"/>
                </a:solidFill>
                <a:latin typeface="Arial Black"/>
                <a:cs typeface="Arial Black"/>
              </a:rPr>
              <a:t>using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90">
                <a:solidFill>
                  <a:srgbClr val="FFFFFF"/>
                </a:solidFill>
                <a:latin typeface="Arial Black"/>
                <a:cs typeface="Arial Black"/>
              </a:rPr>
              <a:t>deep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Arial Black"/>
                <a:cs typeface="Arial Black"/>
              </a:rPr>
              <a:t>learning.</a:t>
            </a:r>
            <a:endParaRPr sz="3000">
              <a:latin typeface="Arial Black"/>
              <a:cs typeface="Arial Black"/>
            </a:endParaRPr>
          </a:p>
          <a:p>
            <a:pPr algn="ctr" marL="13970" marR="6350">
              <a:lnSpc>
                <a:spcPts val="4200"/>
              </a:lnSpc>
              <a:spcBef>
                <a:spcPts val="240"/>
              </a:spcBef>
            </a:pPr>
            <a:r>
              <a:rPr dirty="0" sz="3000" spc="-185">
                <a:solidFill>
                  <a:srgbClr val="FFFFFF"/>
                </a:solidFill>
                <a:latin typeface="Arial Black"/>
                <a:cs typeface="Arial Black"/>
              </a:rPr>
              <a:t>We</a:t>
            </a:r>
            <a:r>
              <a:rPr dirty="0" sz="300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focus</a:t>
            </a:r>
            <a:r>
              <a:rPr dirty="0" sz="30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10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dirty="0" sz="30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10">
                <a:solidFill>
                  <a:srgbClr val="FFFFFF"/>
                </a:solidFill>
                <a:latin typeface="Arial Black"/>
                <a:cs typeface="Arial Black"/>
              </a:rPr>
              <a:t>real-</a:t>
            </a:r>
            <a:r>
              <a:rPr dirty="0" sz="3000" spc="-130">
                <a:solidFill>
                  <a:srgbClr val="FFFFFF"/>
                </a:solidFill>
                <a:latin typeface="Arial Black"/>
                <a:cs typeface="Arial Black"/>
              </a:rPr>
              <a:t>time</a:t>
            </a:r>
            <a:r>
              <a:rPr dirty="0" sz="30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35">
                <a:solidFill>
                  <a:srgbClr val="FFFFFF"/>
                </a:solidFill>
                <a:latin typeface="Arial Black"/>
                <a:cs typeface="Arial Black"/>
              </a:rPr>
              <a:t>performance,</a:t>
            </a:r>
            <a:r>
              <a:rPr dirty="0" sz="30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75">
                <a:solidFill>
                  <a:srgbClr val="FFFFFF"/>
                </a:solidFill>
                <a:latin typeface="Arial Black"/>
                <a:cs typeface="Arial Black"/>
              </a:rPr>
              <a:t>leveraging</a:t>
            </a:r>
            <a:r>
              <a:rPr dirty="0" sz="30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14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0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90">
                <a:solidFill>
                  <a:srgbClr val="FFFFFF"/>
                </a:solidFill>
                <a:latin typeface="Arial Black"/>
                <a:cs typeface="Arial Black"/>
              </a:rPr>
              <a:t>latest </a:t>
            </a:r>
            <a:r>
              <a:rPr dirty="0" sz="3000" spc="-185">
                <a:solidFill>
                  <a:srgbClr val="FFFFFF"/>
                </a:solidFill>
                <a:latin typeface="Arial Black"/>
                <a:cs typeface="Arial Black"/>
              </a:rPr>
              <a:t>advancements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6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05">
                <a:solidFill>
                  <a:srgbClr val="FFFFFF"/>
                </a:solidFill>
                <a:latin typeface="Arial Black"/>
                <a:cs typeface="Arial Black"/>
              </a:rPr>
              <a:t>neural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Arial Black"/>
                <a:cs typeface="Arial Black"/>
              </a:rPr>
              <a:t>networks.</a:t>
            </a:r>
            <a:endParaRPr sz="3000">
              <a:latin typeface="Arial Black"/>
              <a:cs typeface="Arial Black"/>
            </a:endParaRPr>
          </a:p>
          <a:p>
            <a:pPr algn="ctr" marL="105410" marR="97790">
              <a:lnSpc>
                <a:spcPts val="4200"/>
              </a:lnSpc>
            </a:pPr>
            <a:r>
              <a:rPr dirty="0" sz="3000" spc="-254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0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system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takes </a:t>
            </a:r>
            <a:r>
              <a:rPr dirty="0" sz="3000" spc="-110">
                <a:solidFill>
                  <a:srgbClr val="FFFFFF"/>
                </a:solidFill>
                <a:latin typeface="Arial Black"/>
                <a:cs typeface="Arial Black"/>
              </a:rPr>
              <a:t>real-</a:t>
            </a:r>
            <a:r>
              <a:rPr dirty="0" sz="3000" spc="-130">
                <a:solidFill>
                  <a:srgbClr val="FFFFFF"/>
                </a:solidFill>
                <a:latin typeface="Arial Black"/>
                <a:cs typeface="Arial Black"/>
              </a:rPr>
              <a:t>time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20">
                <a:solidFill>
                  <a:srgbClr val="FFFFFF"/>
                </a:solidFill>
                <a:latin typeface="Arial Black"/>
                <a:cs typeface="Arial Black"/>
              </a:rPr>
              <a:t>images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70">
                <a:solidFill>
                  <a:srgbClr val="FFFFFF"/>
                </a:solidFill>
                <a:latin typeface="Arial Black"/>
                <a:cs typeface="Arial Black"/>
              </a:rPr>
              <a:t>as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70">
                <a:solidFill>
                  <a:srgbClr val="FFFFFF"/>
                </a:solidFill>
                <a:latin typeface="Arial Black"/>
                <a:cs typeface="Arial Black"/>
              </a:rPr>
              <a:t>input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3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35">
                <a:solidFill>
                  <a:srgbClr val="FFFFFF"/>
                </a:solidFill>
                <a:latin typeface="Arial Black"/>
                <a:cs typeface="Arial Black"/>
              </a:rPr>
              <a:t>outputs </a:t>
            </a:r>
            <a:r>
              <a:rPr dirty="0" sz="3000" spc="-114">
                <a:solidFill>
                  <a:srgbClr val="FFFFFF"/>
                </a:solidFill>
                <a:latin typeface="Arial Black"/>
                <a:cs typeface="Arial Black"/>
              </a:rPr>
              <a:t>bounding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40">
                <a:solidFill>
                  <a:srgbClr val="FFFFFF"/>
                </a:solidFill>
                <a:latin typeface="Arial Black"/>
                <a:cs typeface="Arial Black"/>
              </a:rPr>
              <a:t>boxes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10">
                <a:solidFill>
                  <a:srgbClr val="FFFFFF"/>
                </a:solidFill>
                <a:latin typeface="Arial Black"/>
                <a:cs typeface="Arial Black"/>
              </a:rPr>
              <a:t>with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95">
                <a:solidFill>
                  <a:srgbClr val="FFFFFF"/>
                </a:solidFill>
                <a:latin typeface="Arial Black"/>
                <a:cs typeface="Arial Black"/>
              </a:rPr>
              <a:t>object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95">
                <a:solidFill>
                  <a:srgbClr val="FFFFFF"/>
                </a:solidFill>
                <a:latin typeface="Arial Black"/>
                <a:cs typeface="Arial Black"/>
              </a:rPr>
              <a:t>class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Arial Black"/>
                <a:cs typeface="Arial Black"/>
              </a:rPr>
              <a:t>labels.</a:t>
            </a:r>
            <a:endParaRPr sz="3000">
              <a:latin typeface="Arial Black"/>
              <a:cs typeface="Arial Black"/>
            </a:endParaRPr>
          </a:p>
          <a:p>
            <a:pPr algn="ctr" marL="530860" marR="523240">
              <a:lnSpc>
                <a:spcPts val="4200"/>
              </a:lnSpc>
            </a:pPr>
            <a:r>
              <a:rPr dirty="0" sz="3000" spc="-185">
                <a:solidFill>
                  <a:srgbClr val="FFFFFF"/>
                </a:solidFill>
                <a:latin typeface="Arial Black"/>
                <a:cs typeface="Arial Black"/>
              </a:rPr>
              <a:t>We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45">
                <a:solidFill>
                  <a:srgbClr val="FFFFFF"/>
                </a:solidFill>
                <a:latin typeface="Arial Black"/>
                <a:cs typeface="Arial Black"/>
              </a:rPr>
              <a:t>strive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0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achieve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25">
                <a:solidFill>
                  <a:srgbClr val="FFFFFF"/>
                </a:solidFill>
                <a:latin typeface="Arial Black"/>
                <a:cs typeface="Arial Black"/>
              </a:rPr>
              <a:t>high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50">
                <a:solidFill>
                  <a:srgbClr val="FFFFFF"/>
                </a:solidFill>
                <a:latin typeface="Arial Black"/>
                <a:cs typeface="Arial Black"/>
              </a:rPr>
              <a:t>accuracy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45">
                <a:solidFill>
                  <a:srgbClr val="FFFFFF"/>
                </a:solidFill>
                <a:latin typeface="Arial Black"/>
                <a:cs typeface="Arial Black"/>
              </a:rPr>
              <a:t>while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85">
                <a:solidFill>
                  <a:srgbClr val="FFFFFF"/>
                </a:solidFill>
                <a:latin typeface="Arial Black"/>
                <a:cs typeface="Arial Black"/>
              </a:rPr>
              <a:t>optimizing </a:t>
            </a:r>
            <a:r>
              <a:rPr dirty="0" sz="3000" spc="-135">
                <a:solidFill>
                  <a:srgbClr val="FFFFFF"/>
                </a:solidFill>
                <a:latin typeface="Arial Black"/>
                <a:cs typeface="Arial Black"/>
              </a:rPr>
              <a:t>computational</a:t>
            </a:r>
            <a:r>
              <a:rPr dirty="0" sz="3000" spc="-1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90">
                <a:solidFill>
                  <a:srgbClr val="FFFFFF"/>
                </a:solidFill>
                <a:latin typeface="Arial Black"/>
                <a:cs typeface="Arial Black"/>
              </a:rPr>
              <a:t>resources.</a:t>
            </a:r>
            <a:endParaRPr sz="3000">
              <a:latin typeface="Arial Black"/>
              <a:cs typeface="Arial Black"/>
            </a:endParaRPr>
          </a:p>
          <a:p>
            <a:pPr algn="ctr" marL="246379" marR="238760">
              <a:lnSpc>
                <a:spcPts val="4200"/>
              </a:lnSpc>
            </a:pPr>
            <a:r>
              <a:rPr dirty="0" sz="3000" spc="-40">
                <a:solidFill>
                  <a:srgbClr val="FFFFFF"/>
                </a:solidFill>
                <a:latin typeface="Arial Black"/>
                <a:cs typeface="Arial Black"/>
              </a:rPr>
              <a:t>Our</a:t>
            </a:r>
            <a:r>
              <a:rPr dirty="0" sz="30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95">
                <a:solidFill>
                  <a:srgbClr val="FFFFFF"/>
                </a:solidFill>
                <a:latin typeface="Arial Black"/>
                <a:cs typeface="Arial Black"/>
              </a:rPr>
              <a:t>goal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35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30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0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Arial Black"/>
                <a:cs typeface="Arial Black"/>
              </a:rPr>
              <a:t>push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14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0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30">
                <a:solidFill>
                  <a:srgbClr val="FFFFFF"/>
                </a:solidFill>
                <a:latin typeface="Arial Black"/>
                <a:cs typeface="Arial Black"/>
              </a:rPr>
              <a:t>boundaries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8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45">
                <a:solidFill>
                  <a:srgbClr val="FFFFFF"/>
                </a:solidFill>
                <a:latin typeface="Arial Black"/>
                <a:cs typeface="Arial Black"/>
              </a:rPr>
              <a:t>what</a:t>
            </a:r>
            <a:r>
              <a:rPr dirty="0" sz="30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235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70">
                <a:solidFill>
                  <a:srgbClr val="FFFFFF"/>
                </a:solidFill>
                <a:latin typeface="Arial Black"/>
                <a:cs typeface="Arial Black"/>
              </a:rPr>
              <a:t>currently </a:t>
            </a:r>
            <a:r>
              <a:rPr dirty="0" sz="3000" spc="-190">
                <a:solidFill>
                  <a:srgbClr val="FFFFFF"/>
                </a:solidFill>
                <a:latin typeface="Arial Black"/>
                <a:cs typeface="Arial Black"/>
              </a:rPr>
              <a:t>possible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6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95">
                <a:solidFill>
                  <a:srgbClr val="FFFFFF"/>
                </a:solidFill>
                <a:latin typeface="Arial Black"/>
                <a:cs typeface="Arial Black"/>
              </a:rPr>
              <a:t>object</a:t>
            </a:r>
            <a:r>
              <a:rPr dirty="0" sz="30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45">
                <a:solidFill>
                  <a:srgbClr val="FFFFFF"/>
                </a:solidFill>
                <a:latin typeface="Arial Black"/>
                <a:cs typeface="Arial Black"/>
              </a:rPr>
              <a:t>detection.</a:t>
            </a:r>
            <a:endParaRPr sz="3000">
              <a:latin typeface="Arial Black"/>
              <a:cs typeface="Arial Black"/>
            </a:endParaRPr>
          </a:p>
          <a:p>
            <a:pPr algn="ctr" marL="12065" marR="5080">
              <a:lnSpc>
                <a:spcPts val="4200"/>
              </a:lnSpc>
            </a:pPr>
            <a:r>
              <a:rPr dirty="0" sz="3000" spc="-254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55">
                <a:solidFill>
                  <a:srgbClr val="FFFFFF"/>
                </a:solidFill>
                <a:latin typeface="Arial Black"/>
                <a:cs typeface="Arial Black"/>
              </a:rPr>
              <a:t>project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40">
                <a:solidFill>
                  <a:srgbClr val="FFFFFF"/>
                </a:solidFill>
                <a:latin typeface="Arial Black"/>
                <a:cs typeface="Arial Black"/>
              </a:rPr>
              <a:t>contributes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0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14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65">
                <a:solidFill>
                  <a:srgbClr val="FFFFFF"/>
                </a:solidFill>
                <a:latin typeface="Arial Black"/>
                <a:cs typeface="Arial Black"/>
              </a:rPr>
              <a:t>advancement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8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95">
                <a:solidFill>
                  <a:srgbClr val="FFFFFF"/>
                </a:solidFill>
                <a:latin typeface="Arial Black"/>
                <a:cs typeface="Arial Black"/>
              </a:rPr>
              <a:t>computer </a:t>
            </a:r>
            <a:r>
              <a:rPr dirty="0" sz="3000" spc="-150">
                <a:solidFill>
                  <a:srgbClr val="FFFFFF"/>
                </a:solidFill>
                <a:latin typeface="Arial Black"/>
                <a:cs typeface="Arial Black"/>
              </a:rPr>
              <a:t>vision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4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110">
                <a:solidFill>
                  <a:srgbClr val="FFFFFF"/>
                </a:solidFill>
                <a:latin typeface="Arial Black"/>
                <a:cs typeface="Arial Black"/>
              </a:rPr>
              <a:t>real-</a:t>
            </a:r>
            <a:r>
              <a:rPr dirty="0" sz="3000" spc="-130">
                <a:solidFill>
                  <a:srgbClr val="FFFFFF"/>
                </a:solidFill>
                <a:latin typeface="Arial Black"/>
                <a:cs typeface="Arial Black"/>
              </a:rPr>
              <a:t>world</a:t>
            </a:r>
            <a:r>
              <a:rPr dirty="0" sz="30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 spc="-75">
                <a:solidFill>
                  <a:srgbClr val="FFFFFF"/>
                </a:solidFill>
                <a:latin typeface="Arial Black"/>
                <a:cs typeface="Arial Black"/>
              </a:rPr>
              <a:t>applications.</a:t>
            </a:r>
            <a:endParaRPr sz="30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28899"/>
            <a:ext cx="3935095" cy="2152015"/>
          </a:xfrm>
          <a:prstGeom prst="rect"/>
        </p:spPr>
        <p:txBody>
          <a:bodyPr wrap="square" lIns="0" tIns="94615" rIns="0" bIns="0" rtlCol="0" vert="horz">
            <a:spAutoFit/>
          </a:bodyPr>
          <a:lstStyle/>
          <a:p>
            <a:pPr marL="12700" marR="5080">
              <a:lnSpc>
                <a:spcPts val="8100"/>
              </a:lnSpc>
              <a:spcBef>
                <a:spcPts val="745"/>
              </a:spcBef>
            </a:pPr>
            <a:r>
              <a:rPr dirty="0" sz="7200" spc="40" b="1">
                <a:latin typeface="Tahoma"/>
                <a:cs typeface="Tahoma"/>
              </a:rPr>
              <a:t>Problem </a:t>
            </a:r>
            <a:r>
              <a:rPr dirty="0" sz="7200" spc="-10" b="1">
                <a:latin typeface="Tahoma"/>
                <a:cs typeface="Tahoma"/>
              </a:rPr>
              <a:t>Domain</a:t>
            </a:r>
            <a:endParaRPr sz="720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90672" y="3684264"/>
            <a:ext cx="121285" cy="3986529"/>
            <a:chOff x="690672" y="3684264"/>
            <a:chExt cx="121285" cy="3986529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672" y="3684264"/>
              <a:ext cx="120799" cy="1207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672" y="5133859"/>
              <a:ext cx="120799" cy="1207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672" y="6583454"/>
              <a:ext cx="120799" cy="1207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0672" y="7549850"/>
              <a:ext cx="120799" cy="120799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79971" y="3438594"/>
            <a:ext cx="9401175" cy="53409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7400"/>
              </a:lnSpc>
              <a:spcBef>
                <a:spcPts val="95"/>
              </a:spcBef>
            </a:pPr>
            <a:r>
              <a:rPr dirty="0" sz="2700" spc="-105">
                <a:solidFill>
                  <a:srgbClr val="FFFFFF"/>
                </a:solidFill>
                <a:latin typeface="Arial Black"/>
                <a:cs typeface="Arial Black"/>
              </a:rPr>
              <a:t>Object</a:t>
            </a:r>
            <a:r>
              <a:rPr dirty="0" sz="2700" spc="-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00">
                <a:solidFill>
                  <a:srgbClr val="FFFFFF"/>
                </a:solidFill>
                <a:latin typeface="Arial Black"/>
                <a:cs typeface="Arial Black"/>
              </a:rPr>
              <a:t>detection</a:t>
            </a:r>
            <a:r>
              <a:rPr dirty="0" sz="2700" spc="-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2700" spc="-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2700" spc="-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40">
                <a:solidFill>
                  <a:srgbClr val="FFFFFF"/>
                </a:solidFill>
                <a:latin typeface="Arial Black"/>
                <a:cs typeface="Arial Black"/>
              </a:rPr>
              <a:t>challenging</a:t>
            </a:r>
            <a:r>
              <a:rPr dirty="0" sz="2700" spc="-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95">
                <a:solidFill>
                  <a:srgbClr val="FFFFFF"/>
                </a:solidFill>
                <a:latin typeface="Arial Black"/>
                <a:cs typeface="Arial Black"/>
              </a:rPr>
              <a:t>task</a:t>
            </a:r>
            <a:r>
              <a:rPr dirty="0" sz="2700" spc="-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2700" spc="-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00">
                <a:solidFill>
                  <a:srgbClr val="FFFFFF"/>
                </a:solidFill>
                <a:latin typeface="Arial Black"/>
                <a:cs typeface="Arial Black"/>
              </a:rPr>
              <a:t>computers, </a:t>
            </a:r>
            <a:r>
              <a:rPr dirty="0" sz="2700" spc="-280">
                <a:solidFill>
                  <a:srgbClr val="FFFFFF"/>
                </a:solidFill>
                <a:latin typeface="Arial Black"/>
                <a:cs typeface="Arial Black"/>
              </a:rPr>
              <a:t>as</a:t>
            </a:r>
            <a:r>
              <a:rPr dirty="0" sz="2700" spc="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>
                <a:solidFill>
                  <a:srgbClr val="FFFFFF"/>
                </a:solidFill>
                <a:latin typeface="Arial Black"/>
                <a:cs typeface="Arial Black"/>
              </a:rPr>
              <a:t>it</a:t>
            </a:r>
            <a:r>
              <a:rPr dirty="0" sz="27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Arial Black"/>
                <a:cs typeface="Arial Black"/>
              </a:rPr>
              <a:t>involves</a:t>
            </a:r>
            <a:r>
              <a:rPr dirty="0" sz="2700" spc="-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75">
                <a:solidFill>
                  <a:srgbClr val="FFFFFF"/>
                </a:solidFill>
                <a:latin typeface="Arial Black"/>
                <a:cs typeface="Arial Black"/>
              </a:rPr>
              <a:t>classifying</a:t>
            </a:r>
            <a:r>
              <a:rPr dirty="0" sz="2700" spc="-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4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700" spc="-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45">
                <a:solidFill>
                  <a:srgbClr val="FFFFFF"/>
                </a:solidFill>
                <a:latin typeface="Arial Black"/>
                <a:cs typeface="Arial Black"/>
              </a:rPr>
              <a:t>locating</a:t>
            </a:r>
            <a:r>
              <a:rPr dirty="0" sz="2700" spc="-65">
                <a:solidFill>
                  <a:srgbClr val="FFFFFF"/>
                </a:solidFill>
                <a:latin typeface="Arial Black"/>
                <a:cs typeface="Arial Black"/>
              </a:rPr>
              <a:t> multiple</a:t>
            </a:r>
            <a:r>
              <a:rPr dirty="0" sz="2700" spc="-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10">
                <a:solidFill>
                  <a:srgbClr val="FFFFFF"/>
                </a:solidFill>
                <a:latin typeface="Arial Black"/>
                <a:cs typeface="Arial Black"/>
              </a:rPr>
              <a:t>objects </a:t>
            </a:r>
            <a:r>
              <a:rPr dirty="0" sz="2700" spc="-80">
                <a:solidFill>
                  <a:srgbClr val="FFFFFF"/>
                </a:solidFill>
                <a:latin typeface="Arial Black"/>
                <a:cs typeface="Arial Black"/>
              </a:rPr>
              <a:t>within</a:t>
            </a:r>
            <a:r>
              <a:rPr dirty="0" sz="27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00">
                <a:solidFill>
                  <a:srgbClr val="FFFFFF"/>
                </a:solidFill>
                <a:latin typeface="Arial Black"/>
                <a:cs typeface="Arial Black"/>
              </a:rPr>
              <a:t>an</a:t>
            </a:r>
            <a:r>
              <a:rPr dirty="0" sz="27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Arial Black"/>
                <a:cs typeface="Arial Black"/>
              </a:rPr>
              <a:t>image.</a:t>
            </a:r>
            <a:endParaRPr sz="2700">
              <a:latin typeface="Arial Black"/>
              <a:cs typeface="Arial Black"/>
            </a:endParaRPr>
          </a:p>
          <a:p>
            <a:pPr algn="just" marL="12700" marR="10795">
              <a:lnSpc>
                <a:spcPct val="117400"/>
              </a:lnSpc>
            </a:pPr>
            <a:r>
              <a:rPr dirty="0" sz="2700" spc="-100">
                <a:solidFill>
                  <a:srgbClr val="FFFFFF"/>
                </a:solidFill>
                <a:latin typeface="Arial Black"/>
                <a:cs typeface="Arial Black"/>
              </a:rPr>
              <a:t>Existing</a:t>
            </a:r>
            <a:r>
              <a:rPr dirty="0" sz="2700" spc="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35">
                <a:solidFill>
                  <a:srgbClr val="FFFFFF"/>
                </a:solidFill>
                <a:latin typeface="Arial Black"/>
                <a:cs typeface="Arial Black"/>
              </a:rPr>
              <a:t>object</a:t>
            </a:r>
            <a:r>
              <a:rPr dirty="0" sz="2700" spc="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45">
                <a:solidFill>
                  <a:srgbClr val="FFFFFF"/>
                </a:solidFill>
                <a:latin typeface="Arial Black"/>
                <a:cs typeface="Arial Black"/>
              </a:rPr>
              <a:t>detection</a:t>
            </a:r>
            <a:r>
              <a:rPr dirty="0" sz="2700" spc="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40">
                <a:solidFill>
                  <a:srgbClr val="FFFFFF"/>
                </a:solidFill>
                <a:latin typeface="Arial Black"/>
                <a:cs typeface="Arial Black"/>
              </a:rPr>
              <a:t>software</a:t>
            </a:r>
            <a:r>
              <a:rPr dirty="0" sz="2700" spc="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>
                <a:solidFill>
                  <a:srgbClr val="FFFFFF"/>
                </a:solidFill>
                <a:latin typeface="Arial Black"/>
                <a:cs typeface="Arial Black"/>
              </a:rPr>
              <a:t>may</a:t>
            </a:r>
            <a:r>
              <a:rPr dirty="0" sz="2700" spc="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>
                <a:solidFill>
                  <a:srgbClr val="FFFFFF"/>
                </a:solidFill>
                <a:latin typeface="Arial Black"/>
                <a:cs typeface="Arial Black"/>
              </a:rPr>
              <a:t>not</a:t>
            </a:r>
            <a:r>
              <a:rPr dirty="0" sz="2700" spc="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Arial Black"/>
                <a:cs typeface="Arial Black"/>
              </a:rPr>
              <a:t>provide </a:t>
            </a:r>
            <a:r>
              <a:rPr dirty="0" sz="2700" spc="-95">
                <a:solidFill>
                  <a:srgbClr val="FFFFFF"/>
                </a:solidFill>
                <a:latin typeface="Arial Black"/>
                <a:cs typeface="Arial Black"/>
              </a:rPr>
              <a:t>accurate</a:t>
            </a:r>
            <a:r>
              <a:rPr dirty="0" sz="2700" spc="1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35">
                <a:solidFill>
                  <a:srgbClr val="FFFFFF"/>
                </a:solidFill>
                <a:latin typeface="Arial Black"/>
                <a:cs typeface="Arial Black"/>
              </a:rPr>
              <a:t>results</a:t>
            </a:r>
            <a:r>
              <a:rPr dirty="0" sz="27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>
                <a:solidFill>
                  <a:srgbClr val="FFFFFF"/>
                </a:solidFill>
                <a:latin typeface="Arial Black"/>
                <a:cs typeface="Arial Black"/>
              </a:rPr>
              <a:t>due</a:t>
            </a:r>
            <a:r>
              <a:rPr dirty="0" sz="27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27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27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85">
                <a:solidFill>
                  <a:srgbClr val="FFFFFF"/>
                </a:solidFill>
                <a:latin typeface="Arial Black"/>
                <a:cs typeface="Arial Black"/>
              </a:rPr>
              <a:t>complexity</a:t>
            </a:r>
            <a:r>
              <a:rPr dirty="0" sz="2700" spc="1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27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Arial Black"/>
                <a:cs typeface="Arial Black"/>
              </a:rPr>
              <a:t>real-</a:t>
            </a:r>
            <a:r>
              <a:rPr dirty="0" sz="2700" spc="-30">
                <a:solidFill>
                  <a:srgbClr val="FFFFFF"/>
                </a:solidFill>
                <a:latin typeface="Arial Black"/>
                <a:cs typeface="Arial Black"/>
              </a:rPr>
              <a:t>time </a:t>
            </a:r>
            <a:r>
              <a:rPr dirty="0" sz="2700" spc="-10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700" spc="-1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Arial Black"/>
                <a:cs typeface="Arial Black"/>
              </a:rPr>
              <a:t>dynamic</a:t>
            </a:r>
            <a:r>
              <a:rPr dirty="0" sz="2700" spc="-160">
                <a:solidFill>
                  <a:srgbClr val="FFFFFF"/>
                </a:solidFill>
                <a:latin typeface="Arial Black"/>
                <a:cs typeface="Arial Black"/>
              </a:rPr>
              <a:t> object </a:t>
            </a:r>
            <a:r>
              <a:rPr dirty="0" sz="2700" spc="-130">
                <a:solidFill>
                  <a:srgbClr val="FFFFFF"/>
                </a:solidFill>
                <a:latin typeface="Arial Black"/>
                <a:cs typeface="Arial Black"/>
              </a:rPr>
              <a:t>detection</a:t>
            </a:r>
            <a:r>
              <a:rPr dirty="0" sz="2700" spc="-1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Arial Black"/>
                <a:cs typeface="Arial Black"/>
              </a:rPr>
              <a:t>methods.</a:t>
            </a:r>
            <a:endParaRPr sz="2700">
              <a:latin typeface="Arial Black"/>
              <a:cs typeface="Arial Black"/>
            </a:endParaRPr>
          </a:p>
          <a:p>
            <a:pPr algn="just" marL="12700" marR="5715">
              <a:lnSpc>
                <a:spcPct val="117400"/>
              </a:lnSpc>
              <a:spcBef>
                <a:spcPts val="5"/>
              </a:spcBef>
            </a:pPr>
            <a:r>
              <a:rPr dirty="0" sz="2700" spc="-130">
                <a:solidFill>
                  <a:srgbClr val="FFFFFF"/>
                </a:solidFill>
                <a:latin typeface="Arial Black"/>
                <a:cs typeface="Arial Black"/>
              </a:rPr>
              <a:t>Real-</a:t>
            </a:r>
            <a:r>
              <a:rPr dirty="0" sz="2700">
                <a:solidFill>
                  <a:srgbClr val="FFFFFF"/>
                </a:solidFill>
                <a:latin typeface="Arial Black"/>
                <a:cs typeface="Arial Black"/>
              </a:rPr>
              <a:t>time</a:t>
            </a:r>
            <a:r>
              <a:rPr dirty="0" sz="2700" spc="-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700" spc="-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Arial Black"/>
                <a:cs typeface="Arial Black"/>
              </a:rPr>
              <a:t>dynamic</a:t>
            </a:r>
            <a:r>
              <a:rPr dirty="0" sz="2700" spc="-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Arial Black"/>
                <a:cs typeface="Arial Black"/>
              </a:rPr>
              <a:t>object</a:t>
            </a:r>
            <a:r>
              <a:rPr dirty="0" sz="2700" spc="-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40">
                <a:solidFill>
                  <a:srgbClr val="FFFFFF"/>
                </a:solidFill>
                <a:latin typeface="Arial Black"/>
                <a:cs typeface="Arial Black"/>
              </a:rPr>
              <a:t>detection</a:t>
            </a:r>
            <a:r>
              <a:rPr dirty="0" sz="2700" spc="-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Arial Black"/>
                <a:cs typeface="Arial Black"/>
              </a:rPr>
              <a:t>techniques </a:t>
            </a:r>
            <a:r>
              <a:rPr dirty="0" sz="2700" spc="-120">
                <a:solidFill>
                  <a:srgbClr val="FFFFFF"/>
                </a:solidFill>
                <a:latin typeface="Arial Black"/>
                <a:cs typeface="Arial Black"/>
              </a:rPr>
              <a:t>are</a:t>
            </a:r>
            <a:r>
              <a:rPr dirty="0" sz="27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20">
                <a:solidFill>
                  <a:srgbClr val="FFFFFF"/>
                </a:solidFill>
                <a:latin typeface="Arial Black"/>
                <a:cs typeface="Arial Black"/>
              </a:rPr>
              <a:t>still</a:t>
            </a:r>
            <a:r>
              <a:rPr dirty="0" sz="27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Arial Black"/>
                <a:cs typeface="Arial Black"/>
              </a:rPr>
              <a:t>under</a:t>
            </a:r>
            <a:r>
              <a:rPr dirty="0" sz="27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70">
                <a:solidFill>
                  <a:srgbClr val="FFFFFF"/>
                </a:solidFill>
                <a:latin typeface="Arial Black"/>
                <a:cs typeface="Arial Black"/>
              </a:rPr>
              <a:t>active </a:t>
            </a:r>
            <a:r>
              <a:rPr dirty="0" sz="2700" spc="-165">
                <a:solidFill>
                  <a:srgbClr val="FFFFFF"/>
                </a:solidFill>
                <a:latin typeface="Arial Black"/>
                <a:cs typeface="Arial Black"/>
              </a:rPr>
              <a:t>research</a:t>
            </a:r>
            <a:r>
              <a:rPr dirty="0" sz="27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27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90">
                <a:solidFill>
                  <a:srgbClr val="FFFFFF"/>
                </a:solidFill>
                <a:latin typeface="Arial Black"/>
                <a:cs typeface="Arial Black"/>
              </a:rPr>
              <a:t>improve</a:t>
            </a:r>
            <a:r>
              <a:rPr dirty="0" sz="27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60">
                <a:solidFill>
                  <a:srgbClr val="FFFFFF"/>
                </a:solidFill>
                <a:latin typeface="Arial Black"/>
                <a:cs typeface="Arial Black"/>
              </a:rPr>
              <a:t>accuracy.</a:t>
            </a:r>
            <a:endParaRPr sz="2700">
              <a:latin typeface="Arial Black"/>
              <a:cs typeface="Arial Black"/>
            </a:endParaRPr>
          </a:p>
          <a:p>
            <a:pPr algn="just" marL="12700" marR="5080">
              <a:lnSpc>
                <a:spcPct val="117400"/>
              </a:lnSpc>
            </a:pPr>
            <a:r>
              <a:rPr dirty="0" sz="2700" spc="-35">
                <a:solidFill>
                  <a:srgbClr val="FFFFFF"/>
                </a:solidFill>
                <a:latin typeface="Arial Black"/>
                <a:cs typeface="Arial Black"/>
              </a:rPr>
              <a:t>Identifying</a:t>
            </a:r>
            <a:r>
              <a:rPr dirty="0" sz="2700" spc="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80">
                <a:solidFill>
                  <a:srgbClr val="FFFFFF"/>
                </a:solidFill>
                <a:latin typeface="Arial Black"/>
                <a:cs typeface="Arial Black"/>
              </a:rPr>
              <a:t>objects</a:t>
            </a:r>
            <a:r>
              <a:rPr dirty="0" sz="2700" spc="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2700" spc="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Arial Black"/>
                <a:cs typeface="Arial Black"/>
              </a:rPr>
              <a:t>images</a:t>
            </a:r>
            <a:r>
              <a:rPr dirty="0" sz="2700" spc="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Arial Black"/>
                <a:cs typeface="Arial Black"/>
              </a:rPr>
              <a:t>remains</a:t>
            </a:r>
            <a:r>
              <a:rPr dirty="0" sz="2700" spc="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2700" spc="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20">
                <a:solidFill>
                  <a:srgbClr val="FFFFFF"/>
                </a:solidFill>
                <a:latin typeface="Arial Black"/>
                <a:cs typeface="Arial Black"/>
              </a:rPr>
              <a:t>challenging </a:t>
            </a:r>
            <a:r>
              <a:rPr dirty="0" sz="2700">
                <a:solidFill>
                  <a:srgbClr val="FFFFFF"/>
                </a:solidFill>
                <a:latin typeface="Arial Black"/>
                <a:cs typeface="Arial Black"/>
              </a:rPr>
              <a:t>problem</a:t>
            </a:r>
            <a:r>
              <a:rPr dirty="0" sz="2700" spc="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>
                <a:solidFill>
                  <a:srgbClr val="FFFFFF"/>
                </a:solidFill>
                <a:latin typeface="Arial Black"/>
                <a:cs typeface="Arial Black"/>
              </a:rPr>
              <a:t>despite</a:t>
            </a:r>
            <a:r>
              <a:rPr dirty="0" sz="2700" spc="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70">
                <a:solidFill>
                  <a:srgbClr val="FFFFFF"/>
                </a:solidFill>
                <a:latin typeface="Arial Black"/>
                <a:cs typeface="Arial Black"/>
              </a:rPr>
              <a:t>advancements</a:t>
            </a:r>
            <a:r>
              <a:rPr dirty="0" sz="2700" spc="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2700" spc="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>
                <a:solidFill>
                  <a:srgbClr val="FFFFFF"/>
                </a:solidFill>
                <a:latin typeface="Arial Black"/>
                <a:cs typeface="Arial Black"/>
              </a:rPr>
              <a:t>object</a:t>
            </a:r>
            <a:r>
              <a:rPr dirty="0" sz="2700" spc="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05">
                <a:solidFill>
                  <a:srgbClr val="FFFFFF"/>
                </a:solidFill>
                <a:latin typeface="Arial Black"/>
                <a:cs typeface="Arial Black"/>
              </a:rPr>
              <a:t>detection </a:t>
            </a:r>
            <a:r>
              <a:rPr dirty="0" sz="2700" spc="-10">
                <a:solidFill>
                  <a:srgbClr val="FFFFFF"/>
                </a:solidFill>
                <a:latin typeface="Arial Black"/>
                <a:cs typeface="Arial Black"/>
              </a:rPr>
              <a:t>methods.</a:t>
            </a:r>
            <a:endParaRPr sz="27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76152" y="990398"/>
            <a:ext cx="3935729" cy="2152015"/>
          </a:xfrm>
          <a:prstGeom prst="rect"/>
        </p:spPr>
        <p:txBody>
          <a:bodyPr wrap="square" lIns="0" tIns="94615" rIns="0" bIns="0" rtlCol="0" vert="horz">
            <a:spAutoFit/>
          </a:bodyPr>
          <a:lstStyle/>
          <a:p>
            <a:pPr marL="231775" marR="5080" indent="-219710">
              <a:lnSpc>
                <a:spcPts val="8100"/>
              </a:lnSpc>
              <a:spcBef>
                <a:spcPts val="745"/>
              </a:spcBef>
            </a:pPr>
            <a:r>
              <a:rPr dirty="0" sz="7200" spc="55" b="1">
                <a:latin typeface="Tahoma"/>
                <a:cs typeface="Tahoma"/>
              </a:rPr>
              <a:t>Solution </a:t>
            </a:r>
            <a:r>
              <a:rPr dirty="0" sz="7200" spc="-10" b="1">
                <a:latin typeface="Tahoma"/>
                <a:cs typeface="Tahoma"/>
              </a:rPr>
              <a:t>Domain</a:t>
            </a:r>
            <a:endParaRPr sz="72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92902" y="3309913"/>
            <a:ext cx="11834495" cy="2643505"/>
            <a:chOff x="292902" y="3309913"/>
            <a:chExt cx="11834495" cy="264350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902" y="3309913"/>
              <a:ext cx="124261" cy="12426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902" y="5795151"/>
              <a:ext cx="124261" cy="12426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01511" y="3311865"/>
              <a:ext cx="125778" cy="12577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01511" y="5827430"/>
              <a:ext cx="125778" cy="125777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6500"/>
              </a:lnSpc>
              <a:spcBef>
                <a:spcPts val="100"/>
              </a:spcBef>
            </a:pPr>
            <a:r>
              <a:rPr dirty="0"/>
              <a:t>Our</a:t>
            </a:r>
            <a:r>
              <a:rPr dirty="0" spc="590"/>
              <a:t> </a:t>
            </a:r>
            <a:r>
              <a:rPr dirty="0"/>
              <a:t>project</a:t>
            </a:r>
            <a:r>
              <a:rPr dirty="0" spc="590"/>
              <a:t> </a:t>
            </a:r>
            <a:r>
              <a:rPr dirty="0"/>
              <a:t>combines</a:t>
            </a:r>
            <a:r>
              <a:rPr dirty="0" spc="590"/>
              <a:t> </a:t>
            </a:r>
            <a:r>
              <a:rPr dirty="0" spc="-145"/>
              <a:t>object </a:t>
            </a:r>
            <a:r>
              <a:rPr dirty="0" spc="-65"/>
              <a:t>classification</a:t>
            </a:r>
            <a:r>
              <a:rPr dirty="0" spc="509"/>
              <a:t> </a:t>
            </a:r>
            <a:r>
              <a:rPr dirty="0"/>
              <a:t>and</a:t>
            </a:r>
            <a:r>
              <a:rPr dirty="0" spc="509"/>
              <a:t> </a:t>
            </a:r>
            <a:r>
              <a:rPr dirty="0" spc="-135"/>
              <a:t>localization </a:t>
            </a:r>
            <a:r>
              <a:rPr dirty="0" spc="-75"/>
              <a:t>methods</a:t>
            </a:r>
            <a:r>
              <a:rPr dirty="0" spc="-15"/>
              <a:t> </a:t>
            </a:r>
            <a:r>
              <a:rPr dirty="0"/>
              <a:t>to</a:t>
            </a:r>
            <a:r>
              <a:rPr dirty="0" spc="-10"/>
              <a:t> </a:t>
            </a:r>
            <a:r>
              <a:rPr dirty="0" spc="-145"/>
              <a:t>accurately</a:t>
            </a:r>
            <a:r>
              <a:rPr dirty="0" spc="-10"/>
              <a:t> </a:t>
            </a:r>
            <a:r>
              <a:rPr dirty="0" spc="-65"/>
              <a:t>identify </a:t>
            </a:r>
            <a:r>
              <a:rPr dirty="0"/>
              <a:t>objects</a:t>
            </a:r>
            <a:r>
              <a:rPr dirty="0" spc="-95"/>
              <a:t>  </a:t>
            </a:r>
            <a:r>
              <a:rPr dirty="0"/>
              <a:t>and</a:t>
            </a:r>
            <a:r>
              <a:rPr dirty="0" spc="-90"/>
              <a:t>  </a:t>
            </a:r>
            <a:r>
              <a:rPr dirty="0"/>
              <a:t>determine</a:t>
            </a:r>
            <a:r>
              <a:rPr dirty="0" spc="-90"/>
              <a:t>  </a:t>
            </a:r>
            <a:r>
              <a:rPr dirty="0" spc="-55"/>
              <a:t>their </a:t>
            </a:r>
            <a:r>
              <a:rPr dirty="0" spc="-145"/>
              <a:t>positions</a:t>
            </a:r>
            <a:r>
              <a:rPr dirty="0" spc="-160"/>
              <a:t> </a:t>
            </a:r>
            <a:r>
              <a:rPr dirty="0" spc="-65"/>
              <a:t>in</a:t>
            </a:r>
            <a:r>
              <a:rPr dirty="0" spc="-155"/>
              <a:t> </a:t>
            </a:r>
            <a:r>
              <a:rPr dirty="0" spc="-105"/>
              <a:t>real-</a:t>
            </a:r>
            <a:r>
              <a:rPr dirty="0" spc="-10"/>
              <a:t>time.</a:t>
            </a:r>
          </a:p>
          <a:p>
            <a:pPr algn="just" marL="12700" marR="5080">
              <a:lnSpc>
                <a:spcPct val="116500"/>
              </a:lnSpc>
            </a:pPr>
            <a:r>
              <a:rPr dirty="0" spc="-305"/>
              <a:t>The</a:t>
            </a:r>
            <a:r>
              <a:rPr dirty="0" spc="60"/>
              <a:t> </a:t>
            </a:r>
            <a:r>
              <a:rPr dirty="0" spc="-155"/>
              <a:t>purpose</a:t>
            </a:r>
            <a:r>
              <a:rPr dirty="0" spc="-80"/>
              <a:t> </a:t>
            </a:r>
            <a:r>
              <a:rPr dirty="0" spc="-55"/>
              <a:t>of</a:t>
            </a:r>
            <a:r>
              <a:rPr dirty="0" spc="-180"/>
              <a:t> </a:t>
            </a:r>
            <a:r>
              <a:rPr dirty="0" spc="-130"/>
              <a:t>this</a:t>
            </a:r>
            <a:r>
              <a:rPr dirty="0" spc="-65"/>
              <a:t> </a:t>
            </a:r>
            <a:r>
              <a:rPr dirty="0" spc="-150"/>
              <a:t>project</a:t>
            </a:r>
            <a:r>
              <a:rPr dirty="0" spc="-30"/>
              <a:t> </a:t>
            </a:r>
            <a:r>
              <a:rPr dirty="0" spc="-330"/>
              <a:t>is</a:t>
            </a:r>
            <a:r>
              <a:rPr dirty="0" spc="100"/>
              <a:t> </a:t>
            </a:r>
            <a:r>
              <a:rPr dirty="0" spc="-25"/>
              <a:t>to </a:t>
            </a:r>
            <a:r>
              <a:rPr dirty="0"/>
              <a:t>enable</a:t>
            </a:r>
            <a:r>
              <a:rPr dirty="0" spc="665"/>
              <a:t> </a:t>
            </a:r>
            <a:r>
              <a:rPr dirty="0"/>
              <a:t>applications</a:t>
            </a:r>
            <a:r>
              <a:rPr dirty="0" spc="665"/>
              <a:t> </a:t>
            </a:r>
            <a:r>
              <a:rPr dirty="0"/>
              <a:t>such</a:t>
            </a:r>
            <a:r>
              <a:rPr dirty="0" spc="665"/>
              <a:t> </a:t>
            </a:r>
            <a:r>
              <a:rPr dirty="0" spc="-280"/>
              <a:t>as </a:t>
            </a:r>
            <a:r>
              <a:rPr dirty="0"/>
              <a:t>security,</a:t>
            </a:r>
            <a:r>
              <a:rPr dirty="0" spc="595"/>
              <a:t>  </a:t>
            </a:r>
            <a:r>
              <a:rPr dirty="0"/>
              <a:t>surveillance,</a:t>
            </a:r>
            <a:r>
              <a:rPr dirty="0" spc="595"/>
              <a:t>  </a:t>
            </a:r>
            <a:r>
              <a:rPr dirty="0" spc="-75"/>
              <a:t>and </a:t>
            </a:r>
            <a:r>
              <a:rPr dirty="0" spc="-50"/>
              <a:t>autonomous</a:t>
            </a:r>
            <a:r>
              <a:rPr dirty="0" spc="-185"/>
              <a:t> </a:t>
            </a:r>
            <a:r>
              <a:rPr dirty="0" spc="-90"/>
              <a:t>vehicle</a:t>
            </a:r>
            <a:r>
              <a:rPr dirty="0" spc="-145"/>
              <a:t> </a:t>
            </a:r>
            <a:r>
              <a:rPr dirty="0" spc="-10"/>
              <a:t>driving</a:t>
            </a:r>
            <a:r>
              <a:rPr dirty="0" spc="-165"/>
              <a:t> </a:t>
            </a:r>
            <a:r>
              <a:rPr dirty="0" spc="-25"/>
              <a:t>to </a:t>
            </a:r>
            <a:r>
              <a:rPr dirty="0"/>
              <a:t>detect</a:t>
            </a:r>
            <a:r>
              <a:rPr dirty="0" spc="385"/>
              <a:t>  </a:t>
            </a:r>
            <a:r>
              <a:rPr dirty="0"/>
              <a:t>pedestrians</a:t>
            </a:r>
            <a:r>
              <a:rPr dirty="0" spc="385"/>
              <a:t>  </a:t>
            </a:r>
            <a:r>
              <a:rPr dirty="0"/>
              <a:t>on</a:t>
            </a:r>
            <a:r>
              <a:rPr dirty="0" spc="385"/>
              <a:t>  </a:t>
            </a:r>
            <a:r>
              <a:rPr dirty="0" spc="-50"/>
              <a:t>the </a:t>
            </a:r>
            <a:r>
              <a:rPr dirty="0" spc="-140"/>
              <a:t>street</a:t>
            </a:r>
            <a:r>
              <a:rPr dirty="0" spc="-190"/>
              <a:t> </a:t>
            </a:r>
            <a:r>
              <a:rPr dirty="0" spc="-120"/>
              <a:t>and</a:t>
            </a:r>
            <a:r>
              <a:rPr dirty="0" spc="-185"/>
              <a:t> </a:t>
            </a:r>
            <a:r>
              <a:rPr dirty="0" spc="-105"/>
              <a:t>prevent</a:t>
            </a:r>
            <a:r>
              <a:rPr dirty="0" spc="-185"/>
              <a:t> </a:t>
            </a:r>
            <a:r>
              <a:rPr dirty="0" spc="-100"/>
              <a:t>accidents.</a:t>
            </a:r>
          </a:p>
        </p:txBody>
      </p:sp>
      <p:sp>
        <p:nvSpPr>
          <p:cNvPr id="9" name="object 9" descr=""/>
          <p:cNvSpPr txBox="1"/>
          <p:nvPr/>
        </p:nvSpPr>
        <p:spPr>
          <a:xfrm>
            <a:off x="12303256" y="3056593"/>
            <a:ext cx="5325110" cy="35477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17900"/>
              </a:lnSpc>
              <a:spcBef>
                <a:spcPts val="95"/>
              </a:spcBef>
            </a:pPr>
            <a:r>
              <a:rPr dirty="0" sz="2800" spc="-360">
                <a:solidFill>
                  <a:srgbClr val="FFFFFF"/>
                </a:solidFill>
                <a:latin typeface="Arial Black"/>
                <a:cs typeface="Arial Black"/>
              </a:rPr>
              <a:t>By</a:t>
            </a:r>
            <a:r>
              <a:rPr dirty="0" sz="2800" spc="1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10">
                <a:solidFill>
                  <a:srgbClr val="FFFFFF"/>
                </a:solidFill>
                <a:latin typeface="Arial Black"/>
                <a:cs typeface="Arial Black"/>
              </a:rPr>
              <a:t>optimizing</a:t>
            </a:r>
            <a:r>
              <a:rPr dirty="0" sz="2800" spc="-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50">
                <a:solidFill>
                  <a:srgbClr val="FFFFFF"/>
                </a:solidFill>
                <a:latin typeface="Arial Black"/>
                <a:cs typeface="Arial Black"/>
              </a:rPr>
              <a:t>detection</a:t>
            </a:r>
            <a:r>
              <a:rPr dirty="0" sz="2800" spc="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65">
                <a:solidFill>
                  <a:srgbClr val="FFFFFF"/>
                </a:solidFill>
                <a:latin typeface="Arial Black"/>
                <a:cs typeface="Arial Black"/>
              </a:rPr>
              <a:t>tasks </a:t>
            </a:r>
            <a:r>
              <a:rPr dirty="0" sz="2800">
                <a:solidFill>
                  <a:srgbClr val="FFFFFF"/>
                </a:solidFill>
                <a:latin typeface="Arial Black"/>
                <a:cs typeface="Arial Black"/>
              </a:rPr>
              <a:t>using</a:t>
            </a:r>
            <a:r>
              <a:rPr dirty="0" sz="2800" spc="3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2800" spc="3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95">
                <a:solidFill>
                  <a:srgbClr val="FFFFFF"/>
                </a:solidFill>
                <a:latin typeface="Arial Black"/>
                <a:cs typeface="Arial Black"/>
              </a:rPr>
              <a:t>multi-</a:t>
            </a:r>
            <a:r>
              <a:rPr dirty="0" sz="2800">
                <a:solidFill>
                  <a:srgbClr val="FFFFFF"/>
                </a:solidFill>
                <a:latin typeface="Arial Black"/>
                <a:cs typeface="Arial Black"/>
              </a:rPr>
              <a:t>task</a:t>
            </a:r>
            <a:r>
              <a:rPr dirty="0" sz="2800" spc="3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Arial Black"/>
                <a:cs typeface="Arial Black"/>
              </a:rPr>
              <a:t>function, </a:t>
            </a:r>
            <a:r>
              <a:rPr dirty="0" sz="2800">
                <a:solidFill>
                  <a:srgbClr val="FFFFFF"/>
                </a:solidFill>
                <a:latin typeface="Arial Black"/>
                <a:cs typeface="Arial Black"/>
              </a:rPr>
              <a:t>we</a:t>
            </a:r>
            <a:r>
              <a:rPr dirty="0" sz="2800" spc="335">
                <a:solidFill>
                  <a:srgbClr val="FFFFFF"/>
                </a:solidFill>
                <a:latin typeface="Arial Black"/>
                <a:cs typeface="Arial Black"/>
              </a:rPr>
              <a:t>  </a:t>
            </a:r>
            <a:r>
              <a:rPr dirty="0" sz="2800">
                <a:solidFill>
                  <a:srgbClr val="FFFFFF"/>
                </a:solidFill>
                <a:latin typeface="Arial Black"/>
                <a:cs typeface="Arial Black"/>
              </a:rPr>
              <a:t>aim</a:t>
            </a:r>
            <a:r>
              <a:rPr dirty="0" sz="2800" spc="340">
                <a:solidFill>
                  <a:srgbClr val="FFFFFF"/>
                </a:solidFill>
                <a:latin typeface="Arial Black"/>
                <a:cs typeface="Arial Black"/>
              </a:rPr>
              <a:t>  </a:t>
            </a:r>
            <a:r>
              <a:rPr dirty="0" sz="280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2800" spc="335">
                <a:solidFill>
                  <a:srgbClr val="FFFFFF"/>
                </a:solidFill>
                <a:latin typeface="Arial Black"/>
                <a:cs typeface="Arial Black"/>
              </a:rPr>
              <a:t>  </a:t>
            </a:r>
            <a:r>
              <a:rPr dirty="0" sz="2800">
                <a:solidFill>
                  <a:srgbClr val="FFFFFF"/>
                </a:solidFill>
                <a:latin typeface="Arial Black"/>
                <a:cs typeface="Arial Black"/>
              </a:rPr>
              <a:t>achieve</a:t>
            </a:r>
            <a:r>
              <a:rPr dirty="0" sz="2800" spc="340">
                <a:solidFill>
                  <a:srgbClr val="FFFFFF"/>
                </a:solidFill>
                <a:latin typeface="Arial Black"/>
                <a:cs typeface="Arial Black"/>
              </a:rPr>
              <a:t>  </a:t>
            </a:r>
            <a:r>
              <a:rPr dirty="0" sz="2800" spc="-60">
                <a:solidFill>
                  <a:srgbClr val="FFFFFF"/>
                </a:solidFill>
                <a:latin typeface="Arial Black"/>
                <a:cs typeface="Arial Black"/>
              </a:rPr>
              <a:t>high </a:t>
            </a:r>
            <a:r>
              <a:rPr dirty="0" sz="2800" spc="-125">
                <a:solidFill>
                  <a:srgbClr val="FFFFFF"/>
                </a:solidFill>
                <a:latin typeface="Arial Black"/>
                <a:cs typeface="Arial Black"/>
              </a:rPr>
              <a:t>accuracy</a:t>
            </a:r>
            <a:r>
              <a:rPr dirty="0" sz="2800" spc="1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800" spc="1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 Black"/>
                <a:cs typeface="Arial Black"/>
              </a:rPr>
              <a:t>speed</a:t>
            </a:r>
            <a:r>
              <a:rPr dirty="0" sz="2800" spc="1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2800" spc="1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55">
                <a:solidFill>
                  <a:srgbClr val="FFFFFF"/>
                </a:solidFill>
                <a:latin typeface="Arial Black"/>
                <a:cs typeface="Arial Black"/>
              </a:rPr>
              <a:t>real- </a:t>
            </a:r>
            <a:r>
              <a:rPr dirty="0" sz="2800" spc="-95">
                <a:solidFill>
                  <a:srgbClr val="FFFFFF"/>
                </a:solidFill>
                <a:latin typeface="Arial Black"/>
                <a:cs typeface="Arial Black"/>
              </a:rPr>
              <a:t>time</a:t>
            </a:r>
            <a:r>
              <a:rPr dirty="0" sz="2800" spc="-1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65">
                <a:solidFill>
                  <a:srgbClr val="FFFFFF"/>
                </a:solidFill>
                <a:latin typeface="Arial Black"/>
                <a:cs typeface="Arial Black"/>
              </a:rPr>
              <a:t>object</a:t>
            </a:r>
            <a:r>
              <a:rPr dirty="0" sz="2800" spc="-1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Arial Black"/>
                <a:cs typeface="Arial Black"/>
              </a:rPr>
              <a:t>detection.</a:t>
            </a:r>
            <a:endParaRPr sz="2800">
              <a:latin typeface="Arial Black"/>
              <a:cs typeface="Arial Black"/>
            </a:endParaRPr>
          </a:p>
          <a:p>
            <a:pPr algn="just" marL="12700" marR="6985">
              <a:lnSpc>
                <a:spcPct val="117900"/>
              </a:lnSpc>
            </a:pPr>
            <a:r>
              <a:rPr dirty="0" sz="2800">
                <a:solidFill>
                  <a:srgbClr val="FFFFFF"/>
                </a:solidFill>
                <a:latin typeface="Arial Black"/>
                <a:cs typeface="Arial Black"/>
              </a:rPr>
              <a:t>Our</a:t>
            </a:r>
            <a:r>
              <a:rPr dirty="0" sz="28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 Black"/>
                <a:cs typeface="Arial Black"/>
              </a:rPr>
              <a:t>approach</a:t>
            </a:r>
            <a:r>
              <a:rPr dirty="0" sz="28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 Black"/>
                <a:cs typeface="Arial Black"/>
              </a:rPr>
              <a:t>improves</a:t>
            </a:r>
            <a:r>
              <a:rPr dirty="0" sz="2800" spc="1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Arial Black"/>
                <a:cs typeface="Arial Black"/>
              </a:rPr>
              <a:t>the </a:t>
            </a:r>
            <a:r>
              <a:rPr dirty="0" sz="2800" spc="-160">
                <a:solidFill>
                  <a:srgbClr val="FFFFFF"/>
                </a:solidFill>
                <a:latin typeface="Arial Black"/>
                <a:cs typeface="Arial Black"/>
              </a:rPr>
              <a:t>accuracy</a:t>
            </a:r>
            <a:r>
              <a:rPr dirty="0" sz="2800" spc="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2800" spc="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90">
                <a:solidFill>
                  <a:srgbClr val="FFFFFF"/>
                </a:solidFill>
                <a:latin typeface="Arial Black"/>
                <a:cs typeface="Arial Black"/>
              </a:rPr>
              <a:t>object</a:t>
            </a:r>
            <a:r>
              <a:rPr dirty="0" sz="2800" spc="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14">
                <a:solidFill>
                  <a:srgbClr val="FFFFFF"/>
                </a:solidFill>
                <a:latin typeface="Arial Black"/>
                <a:cs typeface="Arial Black"/>
              </a:rPr>
              <a:t>detection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303256" y="6578384"/>
            <a:ext cx="3600450" cy="1031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900"/>
              </a:lnSpc>
              <a:spcBef>
                <a:spcPts val="95"/>
              </a:spcBef>
              <a:tabLst>
                <a:tab pos="1121410" algn="l"/>
                <a:tab pos="1738630" algn="l"/>
                <a:tab pos="2982595" algn="l"/>
              </a:tabLst>
            </a:pPr>
            <a:r>
              <a:rPr dirty="0" sz="2800" spc="-25">
                <a:solidFill>
                  <a:srgbClr val="FFFFFF"/>
                </a:solidFill>
                <a:latin typeface="Arial Black"/>
                <a:cs typeface="Arial Black"/>
              </a:rPr>
              <a:t>by</a:t>
            </a:r>
            <a:r>
              <a:rPr dirty="0" sz="28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2800" spc="-25">
                <a:solidFill>
                  <a:srgbClr val="FFFFFF"/>
                </a:solidFill>
                <a:latin typeface="Arial Black"/>
                <a:cs typeface="Arial Black"/>
              </a:rPr>
              <a:t>comparing </a:t>
            </a:r>
            <a:r>
              <a:rPr dirty="0" sz="2800" spc="-10">
                <a:solidFill>
                  <a:srgbClr val="FFFFFF"/>
                </a:solidFill>
                <a:latin typeface="Arial Black"/>
                <a:cs typeface="Arial Black"/>
              </a:rPr>
              <a:t>objects</a:t>
            </a:r>
            <a:r>
              <a:rPr dirty="0" sz="28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2800" spc="-20">
                <a:solidFill>
                  <a:srgbClr val="FFFFFF"/>
                </a:solidFill>
                <a:latin typeface="Arial Black"/>
                <a:cs typeface="Arial Black"/>
              </a:rPr>
              <a:t>with</a:t>
            </a:r>
            <a:r>
              <a:rPr dirty="0" sz="28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2800" spc="-9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6006416" y="6578384"/>
            <a:ext cx="1620520" cy="1031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18770" marR="5080" indent="-306705">
              <a:lnSpc>
                <a:spcPct val="117900"/>
              </a:lnSpc>
              <a:spcBef>
                <a:spcPts val="95"/>
              </a:spcBef>
            </a:pPr>
            <a:r>
              <a:rPr dirty="0" sz="2800" spc="-155">
                <a:solidFill>
                  <a:srgbClr val="FFFFFF"/>
                </a:solidFill>
                <a:latin typeface="Arial Black"/>
                <a:cs typeface="Arial Black"/>
              </a:rPr>
              <a:t>detected </a:t>
            </a:r>
            <a:r>
              <a:rPr dirty="0" sz="2800" spc="-85">
                <a:solidFill>
                  <a:srgbClr val="FFFFFF"/>
                </a:solidFill>
                <a:latin typeface="Arial Black"/>
                <a:cs typeface="Arial Black"/>
              </a:rPr>
              <a:t>ground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2303256" y="7656483"/>
            <a:ext cx="5317490" cy="4572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185545" algn="l"/>
                <a:tab pos="2703195" algn="l"/>
                <a:tab pos="3274695" algn="l"/>
                <a:tab pos="4105275" algn="l"/>
              </a:tabLst>
            </a:pPr>
            <a:r>
              <a:rPr dirty="0" sz="2800" spc="-10">
                <a:solidFill>
                  <a:srgbClr val="FFFFFF"/>
                </a:solidFill>
                <a:latin typeface="Arial Black"/>
                <a:cs typeface="Arial Black"/>
              </a:rPr>
              <a:t>truth</a:t>
            </a:r>
            <a:r>
              <a:rPr dirty="0" sz="28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2800" spc="-10">
                <a:solidFill>
                  <a:srgbClr val="FFFFFF"/>
                </a:solidFill>
                <a:latin typeface="Arial Black"/>
                <a:cs typeface="Arial Black"/>
              </a:rPr>
              <a:t>objects</a:t>
            </a:r>
            <a:r>
              <a:rPr dirty="0" sz="28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2800" spc="-25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28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2800" spc="-25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28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2800" spc="-135">
                <a:solidFill>
                  <a:srgbClr val="FFFFFF"/>
                </a:solidFill>
                <a:latin typeface="Arial Black"/>
                <a:cs typeface="Arial Black"/>
              </a:rPr>
              <a:t>image,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833225" y="8159596"/>
            <a:ext cx="1788160" cy="4572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2800" spc="-135">
                <a:solidFill>
                  <a:srgbClr val="FFFFFF"/>
                </a:solidFill>
                <a:latin typeface="Arial Black"/>
                <a:cs typeface="Arial Black"/>
              </a:rPr>
              <a:t>enhanced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303256" y="8087723"/>
            <a:ext cx="2766060" cy="10318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7900"/>
              </a:lnSpc>
              <a:spcBef>
                <a:spcPts val="95"/>
              </a:spcBef>
              <a:tabLst>
                <a:tab pos="2406650" algn="l"/>
              </a:tabLst>
            </a:pPr>
            <a:r>
              <a:rPr dirty="0" sz="2800" spc="-10">
                <a:solidFill>
                  <a:srgbClr val="FFFFFF"/>
                </a:solidFill>
                <a:latin typeface="Arial Black"/>
                <a:cs typeface="Arial Black"/>
              </a:rPr>
              <a:t>resulting</a:t>
            </a:r>
            <a:r>
              <a:rPr dirty="0" sz="280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2800" spc="-55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dirty="0" sz="2800" spc="-30">
                <a:solidFill>
                  <a:srgbClr val="FFFFFF"/>
                </a:solidFill>
                <a:latin typeface="Arial Black"/>
                <a:cs typeface="Arial Black"/>
              </a:rPr>
              <a:t>performance.</a:t>
            </a:r>
            <a:endParaRPr sz="2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6727" y="444023"/>
            <a:ext cx="9522460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b="1">
                <a:latin typeface="Tahoma"/>
                <a:cs typeface="Tahoma"/>
              </a:rPr>
              <a:t>Required</a:t>
            </a:r>
            <a:r>
              <a:rPr dirty="0" sz="7200" spc="110" b="1">
                <a:latin typeface="Tahoma"/>
                <a:cs typeface="Tahoma"/>
              </a:rPr>
              <a:t> </a:t>
            </a:r>
            <a:r>
              <a:rPr dirty="0" sz="7200" spc="245" b="1">
                <a:latin typeface="Tahoma"/>
                <a:cs typeface="Tahoma"/>
              </a:rPr>
              <a:t>Resources</a:t>
            </a:r>
            <a:endParaRPr sz="720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0378133" y="2499475"/>
            <a:ext cx="133350" cy="6210300"/>
            <a:chOff x="10378133" y="2499475"/>
            <a:chExt cx="133350" cy="62103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8133" y="2499475"/>
              <a:ext cx="133349" cy="13334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8133" y="3604375"/>
              <a:ext cx="133349" cy="13334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8133" y="4709275"/>
              <a:ext cx="133349" cy="13334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8133" y="5261725"/>
              <a:ext cx="133349" cy="13334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8133" y="6919075"/>
              <a:ext cx="133349" cy="13334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8133" y="8023974"/>
              <a:ext cx="133349" cy="133349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8133" y="8576424"/>
              <a:ext cx="133349" cy="133349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0032058" y="1660824"/>
            <a:ext cx="7977505" cy="8312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83260" marR="1541780" indent="-671195">
              <a:lnSpc>
                <a:spcPct val="116900"/>
              </a:lnSpc>
              <a:spcBef>
                <a:spcPts val="100"/>
              </a:spcBef>
            </a:pPr>
            <a:r>
              <a:rPr dirty="0" sz="3100" spc="-190">
                <a:solidFill>
                  <a:srgbClr val="FFFFFF"/>
                </a:solidFill>
                <a:latin typeface="Arial Black"/>
                <a:cs typeface="Arial Black"/>
              </a:rPr>
              <a:t>Software </a:t>
            </a:r>
            <a:r>
              <a:rPr dirty="0" sz="3100" spc="-75">
                <a:solidFill>
                  <a:srgbClr val="FFFFFF"/>
                </a:solidFill>
                <a:latin typeface="Arial Black"/>
                <a:cs typeface="Arial Black"/>
              </a:rPr>
              <a:t>Requirements: </a:t>
            </a:r>
            <a:r>
              <a:rPr dirty="0" sz="3100" spc="-150">
                <a:solidFill>
                  <a:srgbClr val="FFFFFF"/>
                </a:solidFill>
                <a:latin typeface="Arial Black"/>
                <a:cs typeface="Arial Black"/>
              </a:rPr>
              <a:t>Integrated</a:t>
            </a:r>
            <a:r>
              <a:rPr dirty="0" sz="3100" spc="-1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40">
                <a:solidFill>
                  <a:srgbClr val="FFFFFF"/>
                </a:solidFill>
                <a:latin typeface="Arial Black"/>
                <a:cs typeface="Arial Black"/>
              </a:rPr>
              <a:t>Development </a:t>
            </a:r>
            <a:r>
              <a:rPr dirty="0" sz="3100" spc="-130">
                <a:solidFill>
                  <a:srgbClr val="FFFFFF"/>
                </a:solidFill>
                <a:latin typeface="Arial Black"/>
                <a:cs typeface="Arial Black"/>
              </a:rPr>
              <a:t>Environment</a:t>
            </a:r>
            <a:r>
              <a:rPr dirty="0" sz="310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220">
                <a:solidFill>
                  <a:srgbClr val="FFFFFF"/>
                </a:solidFill>
                <a:latin typeface="Arial Black"/>
                <a:cs typeface="Arial Black"/>
              </a:rPr>
              <a:t>(IDE):</a:t>
            </a:r>
            <a:r>
              <a:rPr dirty="0" sz="310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125">
                <a:solidFill>
                  <a:srgbClr val="FFFFFF"/>
                </a:solidFill>
                <a:latin typeface="Arial Black"/>
                <a:cs typeface="Arial Black"/>
              </a:rPr>
              <a:t>PhpStorm</a:t>
            </a:r>
            <a:endParaRPr sz="3100">
              <a:latin typeface="Arial Black"/>
              <a:cs typeface="Arial Black"/>
            </a:endParaRPr>
          </a:p>
          <a:p>
            <a:pPr marL="683260" marR="99060">
              <a:lnSpc>
                <a:spcPct val="116900"/>
              </a:lnSpc>
            </a:pPr>
            <a:r>
              <a:rPr dirty="0" sz="3100" spc="-145">
                <a:solidFill>
                  <a:srgbClr val="FFFFFF"/>
                </a:solidFill>
                <a:latin typeface="Arial Black"/>
                <a:cs typeface="Arial Black"/>
              </a:rPr>
              <a:t>Programming</a:t>
            </a:r>
            <a:r>
              <a:rPr dirty="0" sz="31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235">
                <a:solidFill>
                  <a:srgbClr val="FFFFFF"/>
                </a:solidFill>
                <a:latin typeface="Arial Black"/>
                <a:cs typeface="Arial Black"/>
              </a:rPr>
              <a:t>Languages:</a:t>
            </a:r>
            <a:r>
              <a:rPr dirty="0" sz="31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285">
                <a:solidFill>
                  <a:srgbClr val="FFFFFF"/>
                </a:solidFill>
                <a:latin typeface="Arial Black"/>
                <a:cs typeface="Arial Black"/>
              </a:rPr>
              <a:t>JavaScript, </a:t>
            </a:r>
            <a:r>
              <a:rPr dirty="0" sz="3100" spc="-229">
                <a:solidFill>
                  <a:srgbClr val="FFFFFF"/>
                </a:solidFill>
                <a:latin typeface="Arial Black"/>
                <a:cs typeface="Arial Black"/>
              </a:rPr>
              <a:t>HTML,</a:t>
            </a:r>
            <a:r>
              <a:rPr dirty="0" sz="31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535">
                <a:solidFill>
                  <a:srgbClr val="FFFFFF"/>
                </a:solidFill>
                <a:latin typeface="Arial Black"/>
                <a:cs typeface="Arial Black"/>
              </a:rPr>
              <a:t>CSS</a:t>
            </a:r>
            <a:endParaRPr sz="3100">
              <a:latin typeface="Arial Black"/>
              <a:cs typeface="Arial Black"/>
            </a:endParaRPr>
          </a:p>
          <a:p>
            <a:pPr marL="683260" marR="2614295">
              <a:lnSpc>
                <a:spcPct val="116900"/>
              </a:lnSpc>
            </a:pPr>
            <a:r>
              <a:rPr dirty="0" sz="3100" spc="-165">
                <a:solidFill>
                  <a:srgbClr val="FFFFFF"/>
                </a:solidFill>
                <a:latin typeface="Arial Black"/>
                <a:cs typeface="Arial Black"/>
              </a:rPr>
              <a:t>Framework:</a:t>
            </a:r>
            <a:r>
              <a:rPr dirty="0" sz="310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160">
                <a:solidFill>
                  <a:srgbClr val="FFFFFF"/>
                </a:solidFill>
                <a:latin typeface="Arial Black"/>
                <a:cs typeface="Arial Black"/>
              </a:rPr>
              <a:t>Tensorflow </a:t>
            </a:r>
            <a:r>
              <a:rPr dirty="0" sz="3100" spc="-130">
                <a:solidFill>
                  <a:srgbClr val="FFFFFF"/>
                </a:solidFill>
                <a:latin typeface="Arial Black"/>
                <a:cs typeface="Arial Black"/>
              </a:rPr>
              <a:t>Model:</a:t>
            </a:r>
            <a:r>
              <a:rPr dirty="0" sz="31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245">
                <a:solidFill>
                  <a:srgbClr val="FFFFFF"/>
                </a:solidFill>
                <a:latin typeface="Arial Black"/>
                <a:cs typeface="Arial Black"/>
              </a:rPr>
              <a:t>COCO-</a:t>
            </a:r>
            <a:r>
              <a:rPr dirty="0" sz="3100" spc="-430">
                <a:solidFill>
                  <a:srgbClr val="FFFFFF"/>
                </a:solidFill>
                <a:latin typeface="Arial Black"/>
                <a:cs typeface="Arial Black"/>
              </a:rPr>
              <a:t>SSD</a:t>
            </a:r>
            <a:endParaRPr sz="31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50">
              <a:latin typeface="Arial Black"/>
              <a:cs typeface="Arial Black"/>
            </a:endParaRPr>
          </a:p>
          <a:p>
            <a:pPr marL="683260" marR="1666875" indent="-671195">
              <a:lnSpc>
                <a:spcPct val="116900"/>
              </a:lnSpc>
            </a:pPr>
            <a:r>
              <a:rPr dirty="0" sz="3100" spc="-160">
                <a:solidFill>
                  <a:srgbClr val="FFFFFF"/>
                </a:solidFill>
                <a:latin typeface="Arial Black"/>
                <a:cs typeface="Arial Black"/>
              </a:rPr>
              <a:t>Hardware</a:t>
            </a:r>
            <a:r>
              <a:rPr dirty="0" sz="310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75">
                <a:solidFill>
                  <a:srgbClr val="FFFFFF"/>
                </a:solidFill>
                <a:latin typeface="Arial Black"/>
                <a:cs typeface="Arial Black"/>
              </a:rPr>
              <a:t>Requirements: </a:t>
            </a:r>
            <a:r>
              <a:rPr dirty="0" sz="3100" spc="-135">
                <a:solidFill>
                  <a:srgbClr val="FFFFFF"/>
                </a:solidFill>
                <a:latin typeface="Arial Black"/>
                <a:cs typeface="Arial Black"/>
              </a:rPr>
              <a:t>Operating</a:t>
            </a:r>
            <a:r>
              <a:rPr dirty="0" sz="31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225">
                <a:solidFill>
                  <a:srgbClr val="FFFFFF"/>
                </a:solidFill>
                <a:latin typeface="Arial Black"/>
                <a:cs typeface="Arial Black"/>
              </a:rPr>
              <a:t>System:</a:t>
            </a:r>
            <a:r>
              <a:rPr dirty="0" sz="31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114">
                <a:solidFill>
                  <a:srgbClr val="FFFFFF"/>
                </a:solidFill>
                <a:latin typeface="Arial Black"/>
                <a:cs typeface="Arial Black"/>
              </a:rPr>
              <a:t>Microsoft </a:t>
            </a:r>
            <a:r>
              <a:rPr dirty="0" sz="3100" spc="-175">
                <a:solidFill>
                  <a:srgbClr val="FFFFFF"/>
                </a:solidFill>
                <a:latin typeface="Arial Black"/>
                <a:cs typeface="Arial Black"/>
              </a:rPr>
              <a:t>Windows</a:t>
            </a:r>
            <a:r>
              <a:rPr dirty="0" sz="31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315">
                <a:solidFill>
                  <a:srgbClr val="FFFFFF"/>
                </a:solidFill>
                <a:latin typeface="Arial Black"/>
                <a:cs typeface="Arial Black"/>
              </a:rPr>
              <a:t>10</a:t>
            </a:r>
            <a:r>
              <a:rPr dirty="0" sz="31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265">
                <a:solidFill>
                  <a:srgbClr val="FFFFFF"/>
                </a:solidFill>
                <a:latin typeface="Arial Black"/>
                <a:cs typeface="Arial Black"/>
              </a:rPr>
              <a:t>(32</a:t>
            </a:r>
            <a:r>
              <a:rPr dirty="0" sz="31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70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31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235">
                <a:solidFill>
                  <a:srgbClr val="FFFFFF"/>
                </a:solidFill>
                <a:latin typeface="Arial Black"/>
                <a:cs typeface="Arial Black"/>
              </a:rPr>
              <a:t>64-</a:t>
            </a:r>
            <a:r>
              <a:rPr dirty="0" sz="3100" spc="-20">
                <a:solidFill>
                  <a:srgbClr val="FFFFFF"/>
                </a:solidFill>
                <a:latin typeface="Arial Black"/>
                <a:cs typeface="Arial Black"/>
              </a:rPr>
              <a:t>bit) </a:t>
            </a:r>
            <a:r>
              <a:rPr dirty="0" sz="3100" spc="-215">
                <a:solidFill>
                  <a:srgbClr val="FFFFFF"/>
                </a:solidFill>
                <a:latin typeface="Arial Black"/>
                <a:cs typeface="Arial Black"/>
              </a:rPr>
              <a:t>RAM:</a:t>
            </a:r>
            <a:r>
              <a:rPr dirty="0" sz="31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65">
                <a:solidFill>
                  <a:srgbClr val="FFFFFF"/>
                </a:solidFill>
                <a:latin typeface="Arial Black"/>
                <a:cs typeface="Arial Black"/>
              </a:rPr>
              <a:t>Minimum</a:t>
            </a:r>
            <a:r>
              <a:rPr dirty="0" sz="31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315">
                <a:solidFill>
                  <a:srgbClr val="FFFFFF"/>
                </a:solidFill>
                <a:latin typeface="Arial Black"/>
                <a:cs typeface="Arial Black"/>
              </a:rPr>
              <a:t>4</a:t>
            </a:r>
            <a:r>
              <a:rPr dirty="0" sz="31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365">
                <a:solidFill>
                  <a:srgbClr val="FFFFFF"/>
                </a:solidFill>
                <a:latin typeface="Arial Black"/>
                <a:cs typeface="Arial Black"/>
              </a:rPr>
              <a:t>GB</a:t>
            </a:r>
            <a:endParaRPr sz="3100">
              <a:latin typeface="Arial Black"/>
              <a:cs typeface="Arial Black"/>
            </a:endParaRPr>
          </a:p>
          <a:p>
            <a:pPr marL="683260" marR="542925">
              <a:lnSpc>
                <a:spcPct val="116900"/>
              </a:lnSpc>
              <a:spcBef>
                <a:spcPts val="5"/>
              </a:spcBef>
            </a:pPr>
            <a:r>
              <a:rPr dirty="0" sz="3100" spc="-185">
                <a:solidFill>
                  <a:srgbClr val="FFFFFF"/>
                </a:solidFill>
                <a:latin typeface="Arial Black"/>
                <a:cs typeface="Arial Black"/>
              </a:rPr>
              <a:t>Disk</a:t>
            </a:r>
            <a:r>
              <a:rPr dirty="0" sz="31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295">
                <a:solidFill>
                  <a:srgbClr val="FFFFFF"/>
                </a:solidFill>
                <a:latin typeface="Arial Black"/>
                <a:cs typeface="Arial Black"/>
              </a:rPr>
              <a:t>Space:</a:t>
            </a:r>
            <a:r>
              <a:rPr dirty="0" sz="31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65">
                <a:solidFill>
                  <a:srgbClr val="FFFFFF"/>
                </a:solidFill>
                <a:latin typeface="Arial Black"/>
                <a:cs typeface="Arial Black"/>
              </a:rPr>
              <a:t>Minimum</a:t>
            </a:r>
            <a:r>
              <a:rPr dirty="0" sz="31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315">
                <a:solidFill>
                  <a:srgbClr val="FFFFFF"/>
                </a:solidFill>
                <a:latin typeface="Arial Black"/>
                <a:cs typeface="Arial Black"/>
              </a:rPr>
              <a:t>16</a:t>
            </a:r>
            <a:r>
              <a:rPr dirty="0" sz="31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340">
                <a:solidFill>
                  <a:srgbClr val="FFFFFF"/>
                </a:solidFill>
                <a:latin typeface="Arial Black"/>
                <a:cs typeface="Arial Black"/>
              </a:rPr>
              <a:t>GB</a:t>
            </a:r>
            <a:r>
              <a:rPr dirty="0" sz="31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9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31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25">
                <a:solidFill>
                  <a:srgbClr val="FFFFFF"/>
                </a:solidFill>
                <a:latin typeface="Arial Black"/>
                <a:cs typeface="Arial Black"/>
              </a:rPr>
              <a:t>run </a:t>
            </a:r>
            <a:r>
              <a:rPr dirty="0" sz="3100" spc="-155">
                <a:solidFill>
                  <a:srgbClr val="FFFFFF"/>
                </a:solidFill>
                <a:latin typeface="Arial Black"/>
                <a:cs typeface="Arial Black"/>
              </a:rPr>
              <a:t>PhpStorm</a:t>
            </a:r>
            <a:r>
              <a:rPr dirty="0" sz="31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100" spc="-20">
                <a:solidFill>
                  <a:srgbClr val="FFFFFF"/>
                </a:solidFill>
                <a:latin typeface="Arial Black"/>
                <a:cs typeface="Arial Black"/>
              </a:rPr>
              <a:t>code</a:t>
            </a:r>
            <a:endParaRPr sz="3100">
              <a:latin typeface="Arial Black"/>
              <a:cs typeface="Arial Black"/>
            </a:endParaRPr>
          </a:p>
          <a:p>
            <a:pPr marL="7851775">
              <a:lnSpc>
                <a:spcPct val="100000"/>
              </a:lnSpc>
              <a:spcBef>
                <a:spcPts val="630"/>
              </a:spcBef>
            </a:pPr>
            <a:r>
              <a:rPr dirty="0" sz="3100" spc="-15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31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1264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9941" y="553372"/>
            <a:ext cx="9372599" cy="91820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004" y="4070777"/>
            <a:ext cx="8065770" cy="2101215"/>
          </a:xfrm>
          <a:prstGeom prst="rect"/>
        </p:spPr>
        <p:txBody>
          <a:bodyPr wrap="square" lIns="0" tIns="91440" rIns="0" bIns="0" rtlCol="0" vert="horz">
            <a:spAutoFit/>
          </a:bodyPr>
          <a:lstStyle/>
          <a:p>
            <a:pPr marL="2133600" marR="5080" indent="-2121535">
              <a:lnSpc>
                <a:spcPts val="7909"/>
              </a:lnSpc>
              <a:spcBef>
                <a:spcPts val="720"/>
              </a:spcBef>
            </a:pPr>
            <a:r>
              <a:rPr dirty="0" sz="7000" spc="145" b="1">
                <a:latin typeface="Tahoma"/>
                <a:cs typeface="Tahoma"/>
              </a:rPr>
              <a:t>Methdology</a:t>
            </a:r>
            <a:r>
              <a:rPr dirty="0" sz="7000" spc="-215" b="1">
                <a:latin typeface="Tahoma"/>
                <a:cs typeface="Tahoma"/>
              </a:rPr>
              <a:t> </a:t>
            </a:r>
            <a:r>
              <a:rPr dirty="0" sz="7000" spc="90" b="1">
                <a:latin typeface="Tahoma"/>
                <a:cs typeface="Tahoma"/>
              </a:rPr>
              <a:t>to</a:t>
            </a:r>
            <a:r>
              <a:rPr dirty="0" sz="7000" spc="-210" b="1">
                <a:latin typeface="Tahoma"/>
                <a:cs typeface="Tahoma"/>
              </a:rPr>
              <a:t> </a:t>
            </a:r>
            <a:r>
              <a:rPr dirty="0" sz="7000" spc="225" b="1">
                <a:latin typeface="Tahoma"/>
                <a:cs typeface="Tahoma"/>
              </a:rPr>
              <a:t>be </a:t>
            </a:r>
            <a:r>
              <a:rPr dirty="0" sz="7000" spc="125" b="1">
                <a:latin typeface="Tahoma"/>
                <a:cs typeface="Tahoma"/>
              </a:rPr>
              <a:t>adopted</a:t>
            </a:r>
            <a:endParaRPr sz="7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9533" y="990398"/>
            <a:ext cx="15280005" cy="2152015"/>
          </a:xfrm>
          <a:prstGeom prst="rect"/>
        </p:spPr>
        <p:txBody>
          <a:bodyPr wrap="square" lIns="0" tIns="94615" rIns="0" bIns="0" rtlCol="0" vert="horz">
            <a:spAutoFit/>
          </a:bodyPr>
          <a:lstStyle/>
          <a:p>
            <a:pPr marL="3768725" marR="5080" indent="-3756660">
              <a:lnSpc>
                <a:spcPts val="8100"/>
              </a:lnSpc>
              <a:spcBef>
                <a:spcPts val="745"/>
              </a:spcBef>
            </a:pPr>
            <a:r>
              <a:rPr dirty="0" sz="7200" spc="105" b="1">
                <a:latin typeface="Tahoma"/>
                <a:cs typeface="Tahoma"/>
              </a:rPr>
              <a:t>The</a:t>
            </a:r>
            <a:r>
              <a:rPr dirty="0" sz="7200" spc="-290" b="1">
                <a:latin typeface="Tahoma"/>
                <a:cs typeface="Tahoma"/>
              </a:rPr>
              <a:t> </a:t>
            </a:r>
            <a:r>
              <a:rPr dirty="0" sz="7200" spc="145" b="1">
                <a:latin typeface="Tahoma"/>
                <a:cs typeface="Tahoma"/>
              </a:rPr>
              <a:t>Role</a:t>
            </a:r>
            <a:r>
              <a:rPr dirty="0" sz="7200" spc="-285" b="1">
                <a:latin typeface="Tahoma"/>
                <a:cs typeface="Tahoma"/>
              </a:rPr>
              <a:t> </a:t>
            </a:r>
            <a:r>
              <a:rPr dirty="0" sz="7200" spc="100" b="1">
                <a:latin typeface="Tahoma"/>
                <a:cs typeface="Tahoma"/>
              </a:rPr>
              <a:t>of</a:t>
            </a:r>
            <a:r>
              <a:rPr dirty="0" sz="7200" spc="-285" b="1">
                <a:latin typeface="Tahoma"/>
                <a:cs typeface="Tahoma"/>
              </a:rPr>
              <a:t> </a:t>
            </a:r>
            <a:r>
              <a:rPr dirty="0" sz="7200" spc="95" b="1">
                <a:latin typeface="Tahoma"/>
                <a:cs typeface="Tahoma"/>
              </a:rPr>
              <a:t>Tensorflow</a:t>
            </a:r>
            <a:r>
              <a:rPr dirty="0" sz="7200" spc="-285" b="1">
                <a:latin typeface="Tahoma"/>
                <a:cs typeface="Tahoma"/>
              </a:rPr>
              <a:t> </a:t>
            </a:r>
            <a:r>
              <a:rPr dirty="0" sz="7200" spc="-30" b="1">
                <a:latin typeface="Tahoma"/>
                <a:cs typeface="Tahoma"/>
              </a:rPr>
              <a:t>in</a:t>
            </a:r>
            <a:r>
              <a:rPr dirty="0" sz="7200" spc="-290" b="1">
                <a:latin typeface="Tahoma"/>
                <a:cs typeface="Tahoma"/>
              </a:rPr>
              <a:t> </a:t>
            </a:r>
            <a:r>
              <a:rPr dirty="0" sz="7200" spc="125" b="1">
                <a:latin typeface="Tahoma"/>
                <a:cs typeface="Tahoma"/>
              </a:rPr>
              <a:t>Object </a:t>
            </a:r>
            <a:r>
              <a:rPr dirty="0" sz="7200" spc="220" b="1">
                <a:latin typeface="Tahoma"/>
                <a:cs typeface="Tahoma"/>
              </a:rPr>
              <a:t>Based</a:t>
            </a:r>
            <a:r>
              <a:rPr dirty="0" sz="7200" spc="-225" b="1">
                <a:latin typeface="Tahoma"/>
                <a:cs typeface="Tahoma"/>
              </a:rPr>
              <a:t> </a:t>
            </a:r>
            <a:r>
              <a:rPr dirty="0" sz="7200" spc="85" b="1">
                <a:latin typeface="Tahoma"/>
                <a:cs typeface="Tahoma"/>
              </a:rPr>
              <a:t>Detection</a:t>
            </a:r>
            <a:endParaRPr sz="7200">
              <a:latin typeface="Tahoma"/>
              <a:cs typeface="Tahoma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332987" y="3693203"/>
            <a:ext cx="132080" cy="4358005"/>
            <a:chOff x="1332987" y="3693203"/>
            <a:chExt cx="132080" cy="435800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2987" y="3693203"/>
              <a:ext cx="132053" cy="13205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2987" y="4749628"/>
              <a:ext cx="132053" cy="13205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2987" y="5806053"/>
              <a:ext cx="132053" cy="13205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2987" y="6862479"/>
              <a:ext cx="132053" cy="13205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2987" y="7918904"/>
              <a:ext cx="132053" cy="132053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650420" y="3425830"/>
            <a:ext cx="15431135" cy="53079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607185">
              <a:lnSpc>
                <a:spcPct val="117500"/>
              </a:lnSpc>
              <a:spcBef>
                <a:spcPts val="95"/>
              </a:spcBef>
            </a:pPr>
            <a:r>
              <a:rPr dirty="0" sz="2950" spc="-160">
                <a:solidFill>
                  <a:srgbClr val="FFFFFF"/>
                </a:solidFill>
                <a:latin typeface="Arial Black"/>
                <a:cs typeface="Arial Black"/>
              </a:rPr>
              <a:t>Tensorflow:</a:t>
            </a:r>
            <a:r>
              <a:rPr dirty="0" sz="295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Google's</a:t>
            </a:r>
            <a:r>
              <a:rPr dirty="0" sz="295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50">
                <a:solidFill>
                  <a:srgbClr val="FFFFFF"/>
                </a:solidFill>
                <a:latin typeface="Arial Black"/>
                <a:cs typeface="Arial Black"/>
              </a:rPr>
              <a:t>open-source</a:t>
            </a:r>
            <a:r>
              <a:rPr dirty="0" sz="295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50">
                <a:solidFill>
                  <a:srgbClr val="FFFFFF"/>
                </a:solidFill>
                <a:latin typeface="Arial Black"/>
                <a:cs typeface="Arial Black"/>
              </a:rPr>
              <a:t>ML</a:t>
            </a:r>
            <a:r>
              <a:rPr dirty="0" sz="295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14">
                <a:solidFill>
                  <a:srgbClr val="FFFFFF"/>
                </a:solidFill>
                <a:latin typeface="Arial Black"/>
                <a:cs typeface="Arial Black"/>
              </a:rPr>
              <a:t>framework,</a:t>
            </a:r>
            <a:r>
              <a:rPr dirty="0" sz="295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90">
                <a:solidFill>
                  <a:srgbClr val="FFFFFF"/>
                </a:solidFill>
                <a:latin typeface="Arial Black"/>
                <a:cs typeface="Arial Black"/>
              </a:rPr>
              <a:t>popular</a:t>
            </a:r>
            <a:r>
              <a:rPr dirty="0" sz="295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3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295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240">
                <a:solidFill>
                  <a:srgbClr val="FFFFFF"/>
                </a:solidFill>
                <a:latin typeface="Arial Black"/>
                <a:cs typeface="Arial Black"/>
              </a:rPr>
              <a:t>ease</a:t>
            </a:r>
            <a:r>
              <a:rPr dirty="0" sz="295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8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295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70">
                <a:solidFill>
                  <a:srgbClr val="FFFFFF"/>
                </a:solidFill>
                <a:latin typeface="Arial Black"/>
                <a:cs typeface="Arial Black"/>
              </a:rPr>
              <a:t>use, </a:t>
            </a:r>
            <a:r>
              <a:rPr dirty="0" sz="2950" spc="-110">
                <a:solidFill>
                  <a:srgbClr val="FFFFFF"/>
                </a:solidFill>
                <a:latin typeface="Arial Black"/>
                <a:cs typeface="Arial Black"/>
              </a:rPr>
              <a:t>flexibility,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0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55">
                <a:solidFill>
                  <a:srgbClr val="FFFFFF"/>
                </a:solidFill>
                <a:latin typeface="Arial Black"/>
                <a:cs typeface="Arial Black"/>
              </a:rPr>
              <a:t>scalability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65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70">
                <a:solidFill>
                  <a:srgbClr val="FFFFFF"/>
                </a:solidFill>
                <a:latin typeface="Arial Black"/>
                <a:cs typeface="Arial Black"/>
              </a:rPr>
              <a:t>object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25">
                <a:solidFill>
                  <a:srgbClr val="FFFFFF"/>
                </a:solidFill>
                <a:latin typeface="Arial Black"/>
                <a:cs typeface="Arial Black"/>
              </a:rPr>
              <a:t>detection.</a:t>
            </a:r>
            <a:endParaRPr sz="2950">
              <a:latin typeface="Arial Black"/>
              <a:cs typeface="Arial Black"/>
            </a:endParaRPr>
          </a:p>
          <a:p>
            <a:pPr marL="12700" marR="19050">
              <a:lnSpc>
                <a:spcPct val="117500"/>
              </a:lnSpc>
            </a:pPr>
            <a:r>
              <a:rPr dirty="0" sz="2950" spc="-170">
                <a:solidFill>
                  <a:srgbClr val="FFFFFF"/>
                </a:solidFill>
                <a:latin typeface="Arial Black"/>
                <a:cs typeface="Arial Black"/>
              </a:rPr>
              <a:t>Handles</a:t>
            </a:r>
            <a:r>
              <a:rPr dirty="0" sz="295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50">
                <a:solidFill>
                  <a:srgbClr val="FFFFFF"/>
                </a:solidFill>
                <a:latin typeface="Arial Black"/>
                <a:cs typeface="Arial Black"/>
              </a:rPr>
              <a:t>large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80">
                <a:solidFill>
                  <a:srgbClr val="FFFFFF"/>
                </a:solidFill>
                <a:latin typeface="Arial Black"/>
                <a:cs typeface="Arial Black"/>
              </a:rPr>
              <a:t>datasets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0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95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80">
                <a:solidFill>
                  <a:srgbClr val="FFFFFF"/>
                </a:solidFill>
                <a:latin typeface="Arial Black"/>
                <a:cs typeface="Arial Black"/>
              </a:rPr>
              <a:t>complex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45">
                <a:solidFill>
                  <a:srgbClr val="FFFFFF"/>
                </a:solidFill>
                <a:latin typeface="Arial Black"/>
                <a:cs typeface="Arial Black"/>
              </a:rPr>
              <a:t>models,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40">
                <a:solidFill>
                  <a:srgbClr val="FFFFFF"/>
                </a:solidFill>
                <a:latin typeface="Arial Black"/>
                <a:cs typeface="Arial Black"/>
              </a:rPr>
              <a:t>making</a:t>
            </a:r>
            <a:r>
              <a:rPr dirty="0" sz="295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65">
                <a:solidFill>
                  <a:srgbClr val="FFFFFF"/>
                </a:solidFill>
                <a:latin typeface="Arial Black"/>
                <a:cs typeface="Arial Black"/>
              </a:rPr>
              <a:t>it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35">
                <a:solidFill>
                  <a:srgbClr val="FFFFFF"/>
                </a:solidFill>
                <a:latin typeface="Arial Black"/>
                <a:cs typeface="Arial Black"/>
              </a:rPr>
              <a:t>suitable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3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295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95">
                <a:solidFill>
                  <a:srgbClr val="FFFFFF"/>
                </a:solidFill>
                <a:latin typeface="Arial Black"/>
                <a:cs typeface="Arial Black"/>
              </a:rPr>
              <a:t>training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75">
                <a:solidFill>
                  <a:srgbClr val="FFFFFF"/>
                </a:solidFill>
                <a:latin typeface="Arial Black"/>
                <a:cs typeface="Arial Black"/>
              </a:rPr>
              <a:t>object </a:t>
            </a:r>
            <a:r>
              <a:rPr dirty="0" sz="2950" spc="-140">
                <a:solidFill>
                  <a:srgbClr val="FFFFFF"/>
                </a:solidFill>
                <a:latin typeface="Arial Black"/>
                <a:cs typeface="Arial Black"/>
              </a:rPr>
              <a:t>detection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60">
                <a:solidFill>
                  <a:srgbClr val="FFFFFF"/>
                </a:solidFill>
                <a:latin typeface="Arial Black"/>
                <a:cs typeface="Arial Black"/>
              </a:rPr>
              <a:t>models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85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80">
                <a:solidFill>
                  <a:srgbClr val="FFFFFF"/>
                </a:solidFill>
                <a:latin typeface="Arial Black"/>
                <a:cs typeface="Arial Black"/>
              </a:rPr>
              <a:t>datasets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35">
                <a:solidFill>
                  <a:srgbClr val="FFFFFF"/>
                </a:solidFill>
                <a:latin typeface="Arial Black"/>
                <a:cs typeface="Arial Black"/>
              </a:rPr>
              <a:t>like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60">
                <a:solidFill>
                  <a:srgbClr val="FFFFFF"/>
                </a:solidFill>
                <a:latin typeface="Arial Black"/>
                <a:cs typeface="Arial Black"/>
              </a:rPr>
              <a:t>ImageNet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55">
                <a:solidFill>
                  <a:srgbClr val="FFFFFF"/>
                </a:solidFill>
                <a:latin typeface="Arial Black"/>
                <a:cs typeface="Arial Black"/>
              </a:rPr>
              <a:t>or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Arial Black"/>
                <a:cs typeface="Arial Black"/>
              </a:rPr>
              <a:t>COCO.</a:t>
            </a:r>
            <a:endParaRPr sz="2950">
              <a:latin typeface="Arial Black"/>
              <a:cs typeface="Arial Black"/>
            </a:endParaRPr>
          </a:p>
          <a:p>
            <a:pPr marL="12700" marR="198755">
              <a:lnSpc>
                <a:spcPct val="117500"/>
              </a:lnSpc>
            </a:pPr>
            <a:r>
              <a:rPr dirty="0" sz="2950" spc="-100">
                <a:solidFill>
                  <a:srgbClr val="FFFFFF"/>
                </a:solidFill>
                <a:latin typeface="Arial Black"/>
                <a:cs typeface="Arial Black"/>
              </a:rPr>
              <a:t>Offers</a:t>
            </a:r>
            <a:r>
              <a:rPr dirty="0" sz="295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85">
                <a:solidFill>
                  <a:srgbClr val="FFFFFF"/>
                </a:solidFill>
                <a:latin typeface="Arial Black"/>
                <a:cs typeface="Arial Black"/>
              </a:rPr>
              <a:t>pre-trained</a:t>
            </a:r>
            <a:r>
              <a:rPr dirty="0" sz="295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60">
                <a:solidFill>
                  <a:srgbClr val="FFFFFF"/>
                </a:solidFill>
                <a:latin typeface="Arial Black"/>
                <a:cs typeface="Arial Black"/>
              </a:rPr>
              <a:t>models</a:t>
            </a:r>
            <a:r>
              <a:rPr dirty="0" sz="295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3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295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80">
                <a:solidFill>
                  <a:srgbClr val="FFFFFF"/>
                </a:solidFill>
                <a:latin typeface="Arial Black"/>
                <a:cs typeface="Arial Black"/>
              </a:rPr>
              <a:t>fine-</a:t>
            </a:r>
            <a:r>
              <a:rPr dirty="0" sz="2950" spc="-85">
                <a:solidFill>
                  <a:srgbClr val="FFFFFF"/>
                </a:solidFill>
                <a:latin typeface="Arial Black"/>
                <a:cs typeface="Arial Black"/>
              </a:rPr>
              <a:t>tuning,</a:t>
            </a:r>
            <a:r>
              <a:rPr dirty="0" sz="295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45">
                <a:solidFill>
                  <a:srgbClr val="FFFFFF"/>
                </a:solidFill>
                <a:latin typeface="Arial Black"/>
                <a:cs typeface="Arial Black"/>
              </a:rPr>
              <a:t>reducing</a:t>
            </a:r>
            <a:r>
              <a:rPr dirty="0" sz="295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00">
                <a:solidFill>
                  <a:srgbClr val="FFFFFF"/>
                </a:solidFill>
                <a:latin typeface="Arial Black"/>
                <a:cs typeface="Arial Black"/>
              </a:rPr>
              <a:t>time</a:t>
            </a:r>
            <a:r>
              <a:rPr dirty="0" sz="295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0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95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85">
                <a:solidFill>
                  <a:srgbClr val="FFFFFF"/>
                </a:solidFill>
                <a:latin typeface="Arial Black"/>
                <a:cs typeface="Arial Black"/>
              </a:rPr>
              <a:t>resources</a:t>
            </a:r>
            <a:r>
              <a:rPr dirty="0" sz="295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3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295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25">
                <a:solidFill>
                  <a:srgbClr val="FFFFFF"/>
                </a:solidFill>
                <a:latin typeface="Arial Black"/>
                <a:cs typeface="Arial Black"/>
              </a:rPr>
              <a:t>object </a:t>
            </a:r>
            <a:r>
              <a:rPr dirty="0" sz="2950" spc="-140">
                <a:solidFill>
                  <a:srgbClr val="FFFFFF"/>
                </a:solidFill>
                <a:latin typeface="Arial Black"/>
                <a:cs typeface="Arial Black"/>
              </a:rPr>
              <a:t>detection</a:t>
            </a:r>
            <a:r>
              <a:rPr dirty="0" sz="295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20">
                <a:solidFill>
                  <a:srgbClr val="FFFFFF"/>
                </a:solidFill>
                <a:latin typeface="Arial Black"/>
                <a:cs typeface="Arial Black"/>
              </a:rPr>
              <a:t>model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35">
                <a:solidFill>
                  <a:srgbClr val="FFFFFF"/>
                </a:solidFill>
                <a:latin typeface="Arial Black"/>
                <a:cs typeface="Arial Black"/>
              </a:rPr>
              <a:t>development.</a:t>
            </a:r>
            <a:endParaRPr sz="2950">
              <a:latin typeface="Arial Black"/>
              <a:cs typeface="Arial Black"/>
            </a:endParaRPr>
          </a:p>
          <a:p>
            <a:pPr marL="12700" marR="5080">
              <a:lnSpc>
                <a:spcPct val="117500"/>
              </a:lnSpc>
            </a:pPr>
            <a:r>
              <a:rPr dirty="0" sz="2950" spc="-125">
                <a:solidFill>
                  <a:srgbClr val="FFFFFF"/>
                </a:solidFill>
                <a:latin typeface="Arial Black"/>
                <a:cs typeface="Arial Black"/>
              </a:rPr>
              <a:t>Widely</a:t>
            </a:r>
            <a:r>
              <a:rPr dirty="0" sz="295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75">
                <a:solidFill>
                  <a:srgbClr val="FFFFFF"/>
                </a:solidFill>
                <a:latin typeface="Arial Black"/>
                <a:cs typeface="Arial Black"/>
              </a:rPr>
              <a:t>used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65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45">
                <a:solidFill>
                  <a:srgbClr val="FFFFFF"/>
                </a:solidFill>
                <a:latin typeface="Arial Black"/>
                <a:cs typeface="Arial Black"/>
              </a:rPr>
              <a:t>developing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70">
                <a:solidFill>
                  <a:srgbClr val="FFFFFF"/>
                </a:solidFill>
                <a:latin typeface="Arial Black"/>
                <a:cs typeface="Arial Black"/>
              </a:rPr>
              <a:t>object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40">
                <a:solidFill>
                  <a:srgbClr val="FFFFFF"/>
                </a:solidFill>
                <a:latin typeface="Arial Black"/>
                <a:cs typeface="Arial Black"/>
              </a:rPr>
              <a:t>detection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215">
                <a:solidFill>
                  <a:srgbClr val="FFFFFF"/>
                </a:solidFill>
                <a:latin typeface="Arial Black"/>
                <a:cs typeface="Arial Black"/>
              </a:rPr>
              <a:t>systems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25">
                <a:solidFill>
                  <a:srgbClr val="FFFFFF"/>
                </a:solidFill>
                <a:latin typeface="Arial Black"/>
                <a:cs typeface="Arial Black"/>
              </a:rPr>
              <a:t>due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90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55">
                <a:solidFill>
                  <a:srgbClr val="FFFFFF"/>
                </a:solidFill>
                <a:latin typeface="Arial Black"/>
                <a:cs typeface="Arial Black"/>
              </a:rPr>
              <a:t>scalability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3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295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30">
                <a:solidFill>
                  <a:srgbClr val="FFFFFF"/>
                </a:solidFill>
                <a:latin typeface="Arial Black"/>
                <a:cs typeface="Arial Black"/>
              </a:rPr>
              <a:t>handling </a:t>
            </a:r>
            <a:r>
              <a:rPr dirty="0" sz="2950" spc="-175">
                <a:solidFill>
                  <a:srgbClr val="FFFFFF"/>
                </a:solidFill>
                <a:latin typeface="Arial Black"/>
                <a:cs typeface="Arial Black"/>
              </a:rPr>
              <a:t>large-</a:t>
            </a:r>
            <a:r>
              <a:rPr dirty="0" sz="2950" spc="-200">
                <a:solidFill>
                  <a:srgbClr val="FFFFFF"/>
                </a:solidFill>
                <a:latin typeface="Arial Black"/>
                <a:cs typeface="Arial Black"/>
              </a:rPr>
              <a:t>scale</a:t>
            </a:r>
            <a:r>
              <a:rPr dirty="0" sz="2950" spc="-1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65">
                <a:solidFill>
                  <a:srgbClr val="FFFFFF"/>
                </a:solidFill>
                <a:latin typeface="Arial Black"/>
                <a:cs typeface="Arial Black"/>
              </a:rPr>
              <a:t>datasets.</a:t>
            </a:r>
            <a:endParaRPr sz="2950">
              <a:latin typeface="Arial Black"/>
              <a:cs typeface="Arial Black"/>
            </a:endParaRPr>
          </a:p>
          <a:p>
            <a:pPr marL="12700" marR="472440">
              <a:lnSpc>
                <a:spcPct val="117500"/>
              </a:lnSpc>
            </a:pPr>
            <a:r>
              <a:rPr dirty="0" sz="2950" spc="-160">
                <a:solidFill>
                  <a:srgbClr val="FFFFFF"/>
                </a:solidFill>
                <a:latin typeface="Arial Black"/>
                <a:cs typeface="Arial Black"/>
              </a:rPr>
              <a:t>Tensorflow's</a:t>
            </a:r>
            <a:r>
              <a:rPr dirty="0" sz="295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30">
                <a:solidFill>
                  <a:srgbClr val="FFFFFF"/>
                </a:solidFill>
                <a:latin typeface="Arial Black"/>
                <a:cs typeface="Arial Black"/>
              </a:rPr>
              <a:t>features,</a:t>
            </a:r>
            <a:r>
              <a:rPr dirty="0" sz="295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35">
                <a:solidFill>
                  <a:srgbClr val="FFFFFF"/>
                </a:solidFill>
                <a:latin typeface="Arial Black"/>
                <a:cs typeface="Arial Black"/>
              </a:rPr>
              <a:t>including</a:t>
            </a:r>
            <a:r>
              <a:rPr dirty="0" sz="295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240">
                <a:solidFill>
                  <a:srgbClr val="FFFFFF"/>
                </a:solidFill>
                <a:latin typeface="Arial Black"/>
                <a:cs typeface="Arial Black"/>
              </a:rPr>
              <a:t>ease</a:t>
            </a:r>
            <a:r>
              <a:rPr dirty="0" sz="295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85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2950" spc="-185">
                <a:solidFill>
                  <a:srgbClr val="FFFFFF"/>
                </a:solidFill>
                <a:latin typeface="Arial Black"/>
                <a:cs typeface="Arial Black"/>
              </a:rPr>
              <a:t> use, </a:t>
            </a:r>
            <a:r>
              <a:rPr dirty="0" sz="2950" spc="-110">
                <a:solidFill>
                  <a:srgbClr val="FFFFFF"/>
                </a:solidFill>
                <a:latin typeface="Arial Black"/>
                <a:cs typeface="Arial Black"/>
              </a:rPr>
              <a:t>flexibility,</a:t>
            </a:r>
            <a:r>
              <a:rPr dirty="0" sz="295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05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95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85">
                <a:solidFill>
                  <a:srgbClr val="FFFFFF"/>
                </a:solidFill>
                <a:latin typeface="Arial Black"/>
                <a:cs typeface="Arial Black"/>
              </a:rPr>
              <a:t>pre-trained</a:t>
            </a:r>
            <a:r>
              <a:rPr dirty="0" sz="295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80">
                <a:solidFill>
                  <a:srgbClr val="FFFFFF"/>
                </a:solidFill>
                <a:latin typeface="Arial Black"/>
                <a:cs typeface="Arial Black"/>
              </a:rPr>
              <a:t>models, </a:t>
            </a:r>
            <a:r>
              <a:rPr dirty="0" sz="2950" spc="-155">
                <a:solidFill>
                  <a:srgbClr val="FFFFFF"/>
                </a:solidFill>
                <a:latin typeface="Arial Black"/>
                <a:cs typeface="Arial Black"/>
              </a:rPr>
              <a:t>make</a:t>
            </a:r>
            <a:r>
              <a:rPr dirty="0" sz="295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65">
                <a:solidFill>
                  <a:srgbClr val="FFFFFF"/>
                </a:solidFill>
                <a:latin typeface="Arial Black"/>
                <a:cs typeface="Arial Black"/>
              </a:rPr>
              <a:t>it</a:t>
            </a:r>
            <a:r>
              <a:rPr dirty="0" sz="295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85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295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90">
                <a:solidFill>
                  <a:srgbClr val="FFFFFF"/>
                </a:solidFill>
                <a:latin typeface="Arial Black"/>
                <a:cs typeface="Arial Black"/>
              </a:rPr>
              <a:t>popular</a:t>
            </a:r>
            <a:r>
              <a:rPr dirty="0" sz="295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235">
                <a:solidFill>
                  <a:srgbClr val="FFFFFF"/>
                </a:solidFill>
                <a:latin typeface="Arial Black"/>
                <a:cs typeface="Arial Black"/>
              </a:rPr>
              <a:t>choice</a:t>
            </a:r>
            <a:r>
              <a:rPr dirty="0" sz="295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3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295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25">
                <a:solidFill>
                  <a:srgbClr val="FFFFFF"/>
                </a:solidFill>
                <a:latin typeface="Arial Black"/>
                <a:cs typeface="Arial Black"/>
              </a:rPr>
              <a:t>efficient</a:t>
            </a:r>
            <a:r>
              <a:rPr dirty="0" sz="295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70">
                <a:solidFill>
                  <a:srgbClr val="FFFFFF"/>
                </a:solidFill>
                <a:latin typeface="Arial Black"/>
                <a:cs typeface="Arial Black"/>
              </a:rPr>
              <a:t>object</a:t>
            </a:r>
            <a:r>
              <a:rPr dirty="0" sz="295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40">
                <a:solidFill>
                  <a:srgbClr val="FFFFFF"/>
                </a:solidFill>
                <a:latin typeface="Arial Black"/>
                <a:cs typeface="Arial Black"/>
              </a:rPr>
              <a:t>detection</a:t>
            </a:r>
            <a:r>
              <a:rPr dirty="0" sz="295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75">
                <a:solidFill>
                  <a:srgbClr val="FFFFFF"/>
                </a:solidFill>
                <a:latin typeface="Arial Black"/>
                <a:cs typeface="Arial Black"/>
              </a:rPr>
              <a:t>system</a:t>
            </a:r>
            <a:r>
              <a:rPr dirty="0" sz="2950" spc="-2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50" spc="-10">
                <a:solidFill>
                  <a:srgbClr val="FFFFFF"/>
                </a:solidFill>
                <a:latin typeface="Arial Black"/>
                <a:cs typeface="Arial Black"/>
              </a:rPr>
              <a:t>development.</a:t>
            </a:r>
            <a:endParaRPr sz="29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274" y="2377767"/>
              <a:ext cx="123825" cy="1238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274" y="3863667"/>
              <a:ext cx="123825" cy="1238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274" y="5349567"/>
              <a:ext cx="123825" cy="1238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274" y="6835467"/>
              <a:ext cx="123825" cy="12382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5274" y="8321366"/>
              <a:ext cx="123825" cy="123824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593328" y="2122046"/>
            <a:ext cx="10386695" cy="74549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417830">
              <a:lnSpc>
                <a:spcPct val="116100"/>
              </a:lnSpc>
              <a:spcBef>
                <a:spcPts val="95"/>
              </a:spcBef>
            </a:pPr>
            <a:r>
              <a:rPr dirty="0" sz="2800" spc="-305">
                <a:solidFill>
                  <a:srgbClr val="FFFFFF"/>
                </a:solidFill>
                <a:latin typeface="Arial Black"/>
                <a:cs typeface="Arial Black"/>
              </a:rPr>
              <a:t>COCOSSD</a:t>
            </a:r>
            <a:r>
              <a:rPr dirty="0" sz="2800" spc="-1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15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95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35">
                <a:solidFill>
                  <a:srgbClr val="FFFFFF"/>
                </a:solidFill>
                <a:latin typeface="Arial Black"/>
                <a:cs typeface="Arial Black"/>
              </a:rPr>
              <a:t>cutting-</a:t>
            </a:r>
            <a:r>
              <a:rPr dirty="0" sz="2800" spc="-215">
                <a:solidFill>
                  <a:srgbClr val="FFFFFF"/>
                </a:solidFill>
                <a:latin typeface="Arial Black"/>
                <a:cs typeface="Arial Black"/>
              </a:rPr>
              <a:t>edge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70">
                <a:solidFill>
                  <a:srgbClr val="FFFFFF"/>
                </a:solidFill>
                <a:latin typeface="Arial Black"/>
                <a:cs typeface="Arial Black"/>
              </a:rPr>
              <a:t>object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50">
                <a:solidFill>
                  <a:srgbClr val="FFFFFF"/>
                </a:solidFill>
                <a:latin typeface="Arial Black"/>
                <a:cs typeface="Arial Black"/>
              </a:rPr>
              <a:t>detection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 Black"/>
                <a:cs typeface="Arial Black"/>
              </a:rPr>
              <a:t>model </a:t>
            </a:r>
            <a:r>
              <a:rPr dirty="0" sz="2800" spc="-150">
                <a:solidFill>
                  <a:srgbClr val="FFFFFF"/>
                </a:solidFill>
                <a:latin typeface="Arial Black"/>
                <a:cs typeface="Arial Black"/>
              </a:rPr>
              <a:t>developed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14">
                <a:solidFill>
                  <a:srgbClr val="FFFFFF"/>
                </a:solidFill>
                <a:latin typeface="Arial Black"/>
                <a:cs typeface="Arial Black"/>
              </a:rPr>
              <a:t>by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04">
                <a:solidFill>
                  <a:srgbClr val="FFFFFF"/>
                </a:solidFill>
                <a:latin typeface="Arial Black"/>
                <a:cs typeface="Arial Black"/>
              </a:rPr>
              <a:t>Google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10">
                <a:solidFill>
                  <a:srgbClr val="FFFFFF"/>
                </a:solidFill>
                <a:latin typeface="Arial Black"/>
                <a:cs typeface="Arial Black"/>
              </a:rPr>
              <a:t>identifying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95">
                <a:solidFill>
                  <a:srgbClr val="FFFFFF"/>
                </a:solidFill>
                <a:latin typeface="Arial Black"/>
                <a:cs typeface="Arial Black"/>
              </a:rPr>
              <a:t>objects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Arial Black"/>
                <a:cs typeface="Arial Black"/>
              </a:rPr>
              <a:t>in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04">
                <a:solidFill>
                  <a:srgbClr val="FFFFFF"/>
                </a:solidFill>
                <a:latin typeface="Arial Black"/>
                <a:cs typeface="Arial Black"/>
              </a:rPr>
              <a:t>images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Arial Black"/>
                <a:cs typeface="Arial Black"/>
              </a:rPr>
              <a:t>or </a:t>
            </a:r>
            <a:r>
              <a:rPr dirty="0" sz="2800" spc="-30">
                <a:solidFill>
                  <a:srgbClr val="FFFFFF"/>
                </a:solidFill>
                <a:latin typeface="Arial Black"/>
                <a:cs typeface="Arial Black"/>
              </a:rPr>
              <a:t>videos.</a:t>
            </a:r>
            <a:endParaRPr sz="2800">
              <a:latin typeface="Arial Black"/>
              <a:cs typeface="Arial Black"/>
            </a:endParaRPr>
          </a:p>
          <a:p>
            <a:pPr marL="12700" marR="224154">
              <a:lnSpc>
                <a:spcPct val="116100"/>
              </a:lnSpc>
            </a:pPr>
            <a:r>
              <a:rPr dirty="0" sz="2800" spc="-105">
                <a:solidFill>
                  <a:srgbClr val="FFFFFF"/>
                </a:solidFill>
                <a:latin typeface="Arial Black"/>
                <a:cs typeface="Arial Black"/>
              </a:rPr>
              <a:t>It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40">
                <a:solidFill>
                  <a:srgbClr val="FFFFFF"/>
                </a:solidFill>
                <a:latin typeface="Arial Black"/>
                <a:cs typeface="Arial Black"/>
              </a:rPr>
              <a:t>uses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95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70">
                <a:solidFill>
                  <a:srgbClr val="FFFFFF"/>
                </a:solidFill>
                <a:latin typeface="Arial Black"/>
                <a:cs typeface="Arial Black"/>
              </a:rPr>
              <a:t>single-</a:t>
            </a:r>
            <a:r>
              <a:rPr dirty="0" sz="2800" spc="-135">
                <a:solidFill>
                  <a:srgbClr val="FFFFFF"/>
                </a:solidFill>
                <a:latin typeface="Arial Black"/>
                <a:cs typeface="Arial Black"/>
              </a:rPr>
              <a:t>shot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50">
                <a:solidFill>
                  <a:srgbClr val="FFFFFF"/>
                </a:solidFill>
                <a:latin typeface="Arial Black"/>
                <a:cs typeface="Arial Black"/>
              </a:rPr>
              <a:t>detection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05">
                <a:solidFill>
                  <a:srgbClr val="FFFFFF"/>
                </a:solidFill>
                <a:latin typeface="Arial Black"/>
                <a:cs typeface="Arial Black"/>
              </a:rPr>
              <a:t>algorithm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1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65">
                <a:solidFill>
                  <a:srgbClr val="FFFFFF"/>
                </a:solidFill>
                <a:latin typeface="Arial Black"/>
                <a:cs typeface="Arial Black"/>
              </a:rPr>
              <a:t>deep</a:t>
            </a:r>
            <a:r>
              <a:rPr dirty="0" sz="2800" spc="-1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 Black"/>
                <a:cs typeface="Arial Black"/>
              </a:rPr>
              <a:t>neural </a:t>
            </a:r>
            <a:r>
              <a:rPr dirty="0" sz="2800" spc="-120">
                <a:solidFill>
                  <a:srgbClr val="FFFFFF"/>
                </a:solidFill>
                <a:latin typeface="Arial Black"/>
                <a:cs typeface="Arial Black"/>
              </a:rPr>
              <a:t>network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50">
                <a:solidFill>
                  <a:srgbClr val="FFFFFF"/>
                </a:solidFill>
                <a:latin typeface="Arial Black"/>
                <a:cs typeface="Arial Black"/>
              </a:rPr>
              <a:t>architecture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2800" spc="-1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35">
                <a:solidFill>
                  <a:srgbClr val="FFFFFF"/>
                </a:solidFill>
                <a:latin typeface="Arial Black"/>
                <a:cs typeface="Arial Black"/>
              </a:rPr>
              <a:t>efficient</a:t>
            </a:r>
            <a:r>
              <a:rPr dirty="0" sz="2800" spc="-1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1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95">
                <a:solidFill>
                  <a:srgbClr val="FFFFFF"/>
                </a:solidFill>
                <a:latin typeface="Arial Black"/>
                <a:cs typeface="Arial Black"/>
              </a:rPr>
              <a:t>accurate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 Black"/>
                <a:cs typeface="Arial Black"/>
              </a:rPr>
              <a:t>object </a:t>
            </a:r>
            <a:r>
              <a:rPr dirty="0" sz="2800" spc="-50">
                <a:solidFill>
                  <a:srgbClr val="FFFFFF"/>
                </a:solidFill>
                <a:latin typeface="Arial Black"/>
                <a:cs typeface="Arial Black"/>
              </a:rPr>
              <a:t>detection.</a:t>
            </a:r>
            <a:endParaRPr sz="2800">
              <a:latin typeface="Arial Black"/>
              <a:cs typeface="Arial Black"/>
            </a:endParaRPr>
          </a:p>
          <a:p>
            <a:pPr algn="just" marL="12700" marR="748030">
              <a:lnSpc>
                <a:spcPct val="116100"/>
              </a:lnSpc>
            </a:pPr>
            <a:r>
              <a:rPr dirty="0" sz="2800" spc="-360">
                <a:solidFill>
                  <a:srgbClr val="FFFFFF"/>
                </a:solidFill>
                <a:latin typeface="Arial Black"/>
                <a:cs typeface="Arial Black"/>
              </a:rPr>
              <a:t>COCOSSD</a:t>
            </a:r>
            <a:r>
              <a:rPr dirty="0" sz="2800" spc="1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390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2800" spc="1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10">
                <a:solidFill>
                  <a:srgbClr val="FFFFFF"/>
                </a:solidFill>
                <a:latin typeface="Arial Black"/>
                <a:cs typeface="Arial Black"/>
              </a:rPr>
              <a:t>trained</a:t>
            </a:r>
            <a:r>
              <a:rPr dirty="0" sz="2800" spc="-1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55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dirty="0" sz="2800" spc="-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4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2800" spc="-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00">
                <a:solidFill>
                  <a:srgbClr val="FFFFFF"/>
                </a:solidFill>
                <a:latin typeface="Arial Black"/>
                <a:cs typeface="Arial Black"/>
              </a:rPr>
              <a:t>large</a:t>
            </a:r>
            <a:r>
              <a:rPr dirty="0" sz="2800" spc="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340">
                <a:solidFill>
                  <a:srgbClr val="FFFFFF"/>
                </a:solidFill>
                <a:latin typeface="Arial Black"/>
                <a:cs typeface="Arial Black"/>
              </a:rPr>
              <a:t>COCO</a:t>
            </a:r>
            <a:r>
              <a:rPr dirty="0" sz="2800" spc="1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dataset,</a:t>
            </a:r>
            <a:r>
              <a:rPr dirty="0" sz="2800" spc="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 Black"/>
                <a:cs typeface="Arial Black"/>
              </a:rPr>
              <a:t>which </a:t>
            </a:r>
            <a:r>
              <a:rPr dirty="0" sz="2800" spc="-195">
                <a:solidFill>
                  <a:srgbClr val="FFFFFF"/>
                </a:solidFill>
                <a:latin typeface="Arial Black"/>
                <a:cs typeface="Arial Black"/>
              </a:rPr>
              <a:t>includes</a:t>
            </a:r>
            <a:r>
              <a:rPr dirty="0" sz="2800" spc="-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35">
                <a:solidFill>
                  <a:srgbClr val="FFFFFF"/>
                </a:solidFill>
                <a:latin typeface="Arial Black"/>
                <a:cs typeface="Arial Black"/>
              </a:rPr>
              <a:t>millions</a:t>
            </a:r>
            <a:r>
              <a:rPr dirty="0" sz="2800" spc="-10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2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2800" spc="-9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70">
                <a:solidFill>
                  <a:srgbClr val="FFFFFF"/>
                </a:solidFill>
                <a:latin typeface="Arial Black"/>
                <a:cs typeface="Arial Black"/>
              </a:rPr>
              <a:t>labeled</a:t>
            </a:r>
            <a:r>
              <a:rPr dirty="0" sz="2800" spc="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20">
                <a:solidFill>
                  <a:srgbClr val="FFFFFF"/>
                </a:solidFill>
                <a:latin typeface="Arial Black"/>
                <a:cs typeface="Arial Black"/>
              </a:rPr>
              <a:t>objects</a:t>
            </a:r>
            <a:r>
              <a:rPr dirty="0" sz="2800" spc="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75">
                <a:solidFill>
                  <a:srgbClr val="FFFFFF"/>
                </a:solidFill>
                <a:latin typeface="Arial Black"/>
                <a:cs typeface="Arial Black"/>
              </a:rPr>
              <a:t>across</a:t>
            </a:r>
            <a:r>
              <a:rPr dirty="0" sz="2800" spc="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550">
                <a:solidFill>
                  <a:srgbClr val="FFFFFF"/>
                </a:solidFill>
                <a:latin typeface="Arial Black"/>
                <a:cs typeface="Arial Black"/>
              </a:rPr>
              <a:t>80</a:t>
            </a:r>
            <a:r>
              <a:rPr dirty="0" sz="2800" spc="3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Arial Black"/>
                <a:cs typeface="Arial Black"/>
              </a:rPr>
              <a:t>different </a:t>
            </a:r>
            <a:r>
              <a:rPr dirty="0" sz="2800" spc="-100">
                <a:solidFill>
                  <a:srgbClr val="FFFFFF"/>
                </a:solidFill>
                <a:latin typeface="Arial Black"/>
                <a:cs typeface="Arial Black"/>
              </a:rPr>
              <a:t>categories.</a:t>
            </a:r>
            <a:endParaRPr sz="2800">
              <a:latin typeface="Arial Black"/>
              <a:cs typeface="Arial Black"/>
            </a:endParaRPr>
          </a:p>
          <a:p>
            <a:pPr algn="just" marL="12700" marR="390525">
              <a:lnSpc>
                <a:spcPct val="116100"/>
              </a:lnSpc>
            </a:pPr>
            <a:r>
              <a:rPr dirty="0" sz="2800" spc="-330">
                <a:solidFill>
                  <a:srgbClr val="FFFFFF"/>
                </a:solidFill>
                <a:latin typeface="Arial Black"/>
                <a:cs typeface="Arial Black"/>
              </a:rPr>
              <a:t>The</a:t>
            </a:r>
            <a:r>
              <a:rPr dirty="0" sz="2800" spc="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00">
                <a:solidFill>
                  <a:srgbClr val="FFFFFF"/>
                </a:solidFill>
                <a:latin typeface="Arial Black"/>
                <a:cs typeface="Arial Black"/>
              </a:rPr>
              <a:t>extensive</a:t>
            </a:r>
            <a:r>
              <a:rPr dirty="0" sz="2800" spc="-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10">
                <a:solidFill>
                  <a:srgbClr val="FFFFFF"/>
                </a:solidFill>
                <a:latin typeface="Arial Black"/>
                <a:cs typeface="Arial Black"/>
              </a:rPr>
              <a:t>training</a:t>
            </a:r>
            <a:r>
              <a:rPr dirty="0" sz="2800" spc="-1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7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2800" spc="-3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15">
                <a:solidFill>
                  <a:srgbClr val="FFFFFF"/>
                </a:solidFill>
                <a:latin typeface="Arial Black"/>
                <a:cs typeface="Arial Black"/>
              </a:rPr>
              <a:t>allows</a:t>
            </a:r>
            <a:r>
              <a:rPr dirty="0" sz="2800" spc="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360">
                <a:solidFill>
                  <a:srgbClr val="FFFFFF"/>
                </a:solidFill>
                <a:latin typeface="Arial Black"/>
                <a:cs typeface="Arial Black"/>
              </a:rPr>
              <a:t>COCOSSD</a:t>
            </a:r>
            <a:r>
              <a:rPr dirty="0" sz="2800" spc="1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45">
                <a:solidFill>
                  <a:srgbClr val="FFFFFF"/>
                </a:solidFill>
                <a:latin typeface="Arial Black"/>
                <a:cs typeface="Arial Black"/>
              </a:rPr>
              <a:t>to</a:t>
            </a:r>
            <a:r>
              <a:rPr dirty="0" sz="2800" spc="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04">
                <a:solidFill>
                  <a:srgbClr val="FFFFFF"/>
                </a:solidFill>
                <a:latin typeface="Arial Black"/>
                <a:cs typeface="Arial Black"/>
              </a:rPr>
              <a:t>detect</a:t>
            </a:r>
            <a:r>
              <a:rPr dirty="0" sz="2800" spc="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dirty="0" sz="2800" spc="-220">
                <a:solidFill>
                  <a:srgbClr val="FFFFFF"/>
                </a:solidFill>
                <a:latin typeface="Arial Black"/>
                <a:cs typeface="Arial Black"/>
              </a:rPr>
              <a:t>wide</a:t>
            </a:r>
            <a:r>
              <a:rPr dirty="0" sz="2800" spc="-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range</a:t>
            </a:r>
            <a:r>
              <a:rPr dirty="0" sz="2800" spc="-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20">
                <a:solidFill>
                  <a:srgbClr val="FFFFFF"/>
                </a:solidFill>
                <a:latin typeface="Arial Black"/>
                <a:cs typeface="Arial Black"/>
              </a:rPr>
              <a:t>of</a:t>
            </a:r>
            <a:r>
              <a:rPr dirty="0" sz="2800" spc="-11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20">
                <a:solidFill>
                  <a:srgbClr val="FFFFFF"/>
                </a:solidFill>
                <a:latin typeface="Arial Black"/>
                <a:cs typeface="Arial Black"/>
              </a:rPr>
              <a:t>objects</a:t>
            </a:r>
            <a:r>
              <a:rPr dirty="0" sz="2800" spc="-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05">
                <a:solidFill>
                  <a:srgbClr val="FFFFFF"/>
                </a:solidFill>
                <a:latin typeface="Arial Black"/>
                <a:cs typeface="Arial Black"/>
              </a:rPr>
              <a:t>in 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diverse</a:t>
            </a:r>
            <a:r>
              <a:rPr dirty="0" sz="2800" spc="-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25">
                <a:solidFill>
                  <a:srgbClr val="FFFFFF"/>
                </a:solidFill>
                <a:latin typeface="Arial Black"/>
                <a:cs typeface="Arial Black"/>
              </a:rPr>
              <a:t>environments</a:t>
            </a:r>
            <a:r>
              <a:rPr dirty="0" sz="2800" spc="-5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35">
                <a:solidFill>
                  <a:srgbClr val="FFFFFF"/>
                </a:solidFill>
                <a:latin typeface="Arial Black"/>
                <a:cs typeface="Arial Black"/>
              </a:rPr>
              <a:t>with</a:t>
            </a:r>
            <a:r>
              <a:rPr dirty="0" sz="2800" spc="-6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Arial Black"/>
                <a:cs typeface="Arial Black"/>
              </a:rPr>
              <a:t>high </a:t>
            </a:r>
            <a:r>
              <a:rPr dirty="0" sz="2800" spc="-110">
                <a:solidFill>
                  <a:srgbClr val="FFFFFF"/>
                </a:solidFill>
                <a:latin typeface="Arial Black"/>
                <a:cs typeface="Arial Black"/>
              </a:rPr>
              <a:t>accuracy.</a:t>
            </a:r>
            <a:endParaRPr sz="2800">
              <a:latin typeface="Arial Black"/>
              <a:cs typeface="Arial Black"/>
            </a:endParaRPr>
          </a:p>
          <a:p>
            <a:pPr marL="12700" marR="5080">
              <a:lnSpc>
                <a:spcPct val="116100"/>
              </a:lnSpc>
            </a:pPr>
            <a:r>
              <a:rPr dirty="0" sz="2800" spc="-305">
                <a:solidFill>
                  <a:srgbClr val="FFFFFF"/>
                </a:solidFill>
                <a:latin typeface="Arial Black"/>
                <a:cs typeface="Arial Black"/>
              </a:rPr>
              <a:t>COCOSSD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215">
                <a:solidFill>
                  <a:srgbClr val="FFFFFF"/>
                </a:solidFill>
                <a:latin typeface="Arial Black"/>
                <a:cs typeface="Arial Black"/>
              </a:rPr>
              <a:t>is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95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50">
                <a:solidFill>
                  <a:srgbClr val="FFFFFF"/>
                </a:solidFill>
                <a:latin typeface="Arial Black"/>
                <a:cs typeface="Arial Black"/>
              </a:rPr>
              <a:t>state-</a:t>
            </a:r>
            <a:r>
              <a:rPr dirty="0" sz="2800" spc="-70">
                <a:solidFill>
                  <a:srgbClr val="FFFFFF"/>
                </a:solidFill>
                <a:latin typeface="Arial Black"/>
                <a:cs typeface="Arial Black"/>
              </a:rPr>
              <a:t>of-</a:t>
            </a:r>
            <a:r>
              <a:rPr dirty="0" sz="2800" spc="-95">
                <a:solidFill>
                  <a:srgbClr val="FFFFFF"/>
                </a:solidFill>
                <a:latin typeface="Arial Black"/>
                <a:cs typeface="Arial Black"/>
              </a:rPr>
              <a:t>the-</a:t>
            </a:r>
            <a:r>
              <a:rPr dirty="0" sz="2800" spc="-75">
                <a:solidFill>
                  <a:srgbClr val="FFFFFF"/>
                </a:solidFill>
                <a:latin typeface="Arial Black"/>
                <a:cs typeface="Arial Black"/>
              </a:rPr>
              <a:t>art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14">
                <a:solidFill>
                  <a:srgbClr val="FFFFFF"/>
                </a:solidFill>
                <a:latin typeface="Arial Black"/>
                <a:cs typeface="Arial Black"/>
              </a:rPr>
              <a:t>solution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2800" spc="-170">
                <a:solidFill>
                  <a:srgbClr val="FFFFFF"/>
                </a:solidFill>
                <a:latin typeface="Arial Black"/>
                <a:cs typeface="Arial Black"/>
              </a:rPr>
              <a:t> object</a:t>
            </a:r>
            <a:r>
              <a:rPr dirty="0" sz="28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90">
                <a:solidFill>
                  <a:srgbClr val="FFFFFF"/>
                </a:solidFill>
                <a:latin typeface="Arial Black"/>
                <a:cs typeface="Arial Black"/>
              </a:rPr>
              <a:t>detection </a:t>
            </a:r>
            <a:r>
              <a:rPr dirty="0" sz="2800" spc="-195">
                <a:solidFill>
                  <a:srgbClr val="FFFFFF"/>
                </a:solidFill>
                <a:latin typeface="Arial Black"/>
                <a:cs typeface="Arial Black"/>
              </a:rPr>
              <a:t>tasks,</a:t>
            </a:r>
            <a:r>
              <a:rPr dirty="0" sz="2800" spc="-1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05">
                <a:solidFill>
                  <a:srgbClr val="FFFFFF"/>
                </a:solidFill>
                <a:latin typeface="Arial Black"/>
                <a:cs typeface="Arial Black"/>
              </a:rPr>
              <a:t>offering</a:t>
            </a:r>
            <a:r>
              <a:rPr dirty="0" sz="2800" spc="-17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80">
                <a:solidFill>
                  <a:srgbClr val="FFFFFF"/>
                </a:solidFill>
                <a:latin typeface="Arial Black"/>
                <a:cs typeface="Arial Black"/>
              </a:rPr>
              <a:t>advanced</a:t>
            </a:r>
            <a:r>
              <a:rPr dirty="0" sz="2800" spc="-170">
                <a:solidFill>
                  <a:srgbClr val="FFFFFF"/>
                </a:solidFill>
                <a:latin typeface="Arial Black"/>
                <a:cs typeface="Arial Black"/>
              </a:rPr>
              <a:t> capabilities</a:t>
            </a:r>
            <a:r>
              <a:rPr dirty="0" sz="2800" spc="-1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2800" spc="-1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30">
                <a:solidFill>
                  <a:srgbClr val="FFFFFF"/>
                </a:solidFill>
                <a:latin typeface="Arial Black"/>
                <a:cs typeface="Arial Black"/>
              </a:rPr>
              <a:t>computer</a:t>
            </a:r>
            <a:r>
              <a:rPr dirty="0" sz="2800" spc="-16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 Black"/>
                <a:cs typeface="Arial Black"/>
              </a:rPr>
              <a:t>vision </a:t>
            </a:r>
            <a:r>
              <a:rPr dirty="0" sz="2800" spc="-80">
                <a:solidFill>
                  <a:srgbClr val="FFFFFF"/>
                </a:solidFill>
                <a:latin typeface="Arial Black"/>
                <a:cs typeface="Arial Black"/>
              </a:rPr>
              <a:t>applications.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02537" y="744284"/>
            <a:ext cx="8406130" cy="102489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6550" spc="95" b="1">
                <a:latin typeface="Tahoma"/>
                <a:cs typeface="Tahoma"/>
              </a:rPr>
              <a:t>What</a:t>
            </a:r>
            <a:r>
              <a:rPr dirty="0" sz="6550" spc="-204" b="1">
                <a:latin typeface="Tahoma"/>
                <a:cs typeface="Tahoma"/>
              </a:rPr>
              <a:t> </a:t>
            </a:r>
            <a:r>
              <a:rPr dirty="0" sz="6550" spc="150" b="1">
                <a:latin typeface="Tahoma"/>
                <a:cs typeface="Tahoma"/>
              </a:rPr>
              <a:t>is</a:t>
            </a:r>
            <a:r>
              <a:rPr dirty="0" sz="6550" spc="-200" b="1">
                <a:latin typeface="Tahoma"/>
                <a:cs typeface="Tahoma"/>
              </a:rPr>
              <a:t> </a:t>
            </a:r>
            <a:r>
              <a:rPr dirty="0" sz="6550" spc="335" b="1">
                <a:latin typeface="Tahoma"/>
                <a:cs typeface="Tahoma"/>
              </a:rPr>
              <a:t>COCOSSD?</a:t>
            </a:r>
            <a:endParaRPr sz="65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Shiv Brahmbhatt</dc:creator>
  <cp:keywords>DAFg2o7tV3s,BADHeSYWvg0</cp:keywords>
  <dc:title>Black Minimalist Modern AI Robot Presentation</dc:title>
  <dcterms:created xsi:type="dcterms:W3CDTF">2023-04-22T20:00:05Z</dcterms:created>
  <dcterms:modified xsi:type="dcterms:W3CDTF">2023-04-22T20:00:05Z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2023-04-22T00:00:00Z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2023-04-22T00:00:00Z</vt:filetime>
  </property>
</Properties>
</file>